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LMs as Operating Systems: Agent Memory – A Comprehensive Exploration" id="{85E07B32-E2DB-40DB-93E6-7FBBD1564D41}">
          <p14:sldIdLst>
            <p14:sldId id="2561"/>
            <p14:sldId id="2562"/>
          </p14:sldIdLst>
        </p14:section>
        <p14:section name="Foundational Concepts of Agent-Based Operating Systems" id="{8C920218-DA79-47DF-89B8-A9704FA567DE}">
          <p14:sldIdLst>
            <p14:sldId id="2563"/>
            <p14:sldId id="2564"/>
            <p14:sldId id="2565"/>
            <p14:sldId id="2566"/>
          </p14:sldIdLst>
        </p14:section>
        <p14:section name="Key Mechanisms Enabling Agent Functionality" id="{4B18E9EE-5DA0-42A9-9107-3AA03F5A2627}">
          <p14:sldIdLst>
            <p14:sldId id="2567"/>
            <p14:sldId id="2568"/>
            <p14:sldId id="2569"/>
            <p14:sldId id="2570"/>
            <p14:sldId id="2571"/>
          </p14:sldIdLst>
        </p14:section>
        <p14:section name="Reasoning and Collaboration in Multi-Agent Systems" id="{4F466EF3-2DB6-4ED1-AFD0-C86190269F77}">
          <p14:sldIdLst>
            <p14:sldId id="2572"/>
            <p14:sldId id="2573"/>
            <p14:sldId id="2574"/>
            <p14:sldId id="2575"/>
          </p14:sldIdLst>
        </p14:section>
        <p14:section name="Agent Negotiation, Real-World Applications, and Evolution" id="{A750A15F-2DE9-4B40-ADEE-23D906F6C60C}">
          <p14:sldIdLst>
            <p14:sldId id="2576"/>
            <p14:sldId id="2577"/>
            <p14:sldId id="2578"/>
            <p14:sldId id="2579"/>
            <p14:sldId id="2580"/>
            <p14:sldId id="2581"/>
          </p14:sldIdLst>
        </p14:section>
        <p14:section name="Conclusion" id="{15576F6D-AF6C-4FDC-B461-EC9FAF3652EA}">
          <p14:sldIdLst>
            <p14:sldId id="25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866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diagrams/_rels/data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B93A22-74F4-42E6-A50F-992239C6E209}"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0E8DF971-4769-440E-B0EC-57F1D7BD1E0D}">
      <dgm:prSet/>
      <dgm:spPr/>
      <dgm:t>
        <a:bodyPr/>
        <a:lstStyle/>
        <a:p>
          <a:pPr>
            <a:lnSpc>
              <a:spcPct val="100000"/>
            </a:lnSpc>
            <a:defRPr b="1"/>
          </a:pPr>
          <a:r>
            <a:rPr lang="en-US"/>
            <a:t>Autonomous Agent Operation</a:t>
          </a:r>
        </a:p>
      </dgm:t>
    </dgm:pt>
    <dgm:pt modelId="{81839E6D-EB9C-4C48-A784-C3609AACCA30}" type="parTrans" cxnId="{913C88CE-97B3-4249-8380-FF3B01382C81}">
      <dgm:prSet/>
      <dgm:spPr/>
      <dgm:t>
        <a:bodyPr/>
        <a:lstStyle/>
        <a:p>
          <a:endParaRPr lang="en-US"/>
        </a:p>
      </dgm:t>
    </dgm:pt>
    <dgm:pt modelId="{62763B05-B77E-4CA8-8C7A-3666DA275137}" type="sibTrans" cxnId="{913C88CE-97B3-4249-8380-FF3B01382C81}">
      <dgm:prSet/>
      <dgm:spPr/>
      <dgm:t>
        <a:bodyPr/>
        <a:lstStyle/>
        <a:p>
          <a:pPr>
            <a:lnSpc>
              <a:spcPct val="100000"/>
            </a:lnSpc>
            <a:defRPr b="1"/>
          </a:pPr>
          <a:endParaRPr lang="en-US"/>
        </a:p>
      </dgm:t>
    </dgm:pt>
    <dgm:pt modelId="{D2A4BBF9-5F7B-4DF6-B4A9-7AE269174D30}">
      <dgm:prSet/>
      <dgm:spPr/>
      <dgm:t>
        <a:bodyPr/>
        <a:lstStyle/>
        <a:p>
          <a:pPr>
            <a:lnSpc>
              <a:spcPct val="100000"/>
            </a:lnSpc>
          </a:pPr>
          <a:r>
            <a:rPr lang="en-US"/>
            <a:t>Agents function independently, making decisions without centralized control to achieve assigned goals effectively.</a:t>
          </a:r>
        </a:p>
      </dgm:t>
    </dgm:pt>
    <dgm:pt modelId="{5849F57A-73E3-4C44-AC13-F9487963E261}" type="parTrans" cxnId="{F667E798-2F84-4989-B4AB-DB0EC66E854F}">
      <dgm:prSet/>
      <dgm:spPr/>
      <dgm:t>
        <a:bodyPr/>
        <a:lstStyle/>
        <a:p>
          <a:endParaRPr lang="en-US"/>
        </a:p>
      </dgm:t>
    </dgm:pt>
    <dgm:pt modelId="{FE92FACE-CB65-428B-9E4B-63F7C2625F15}" type="sibTrans" cxnId="{F667E798-2F84-4989-B4AB-DB0EC66E854F}">
      <dgm:prSet/>
      <dgm:spPr/>
      <dgm:t>
        <a:bodyPr/>
        <a:lstStyle/>
        <a:p>
          <a:endParaRPr lang="en-US"/>
        </a:p>
      </dgm:t>
    </dgm:pt>
    <dgm:pt modelId="{E6F5F28E-B8CA-4E16-B32D-B1651F62EC24}">
      <dgm:prSet/>
      <dgm:spPr/>
      <dgm:t>
        <a:bodyPr/>
        <a:lstStyle/>
        <a:p>
          <a:pPr>
            <a:lnSpc>
              <a:spcPct val="100000"/>
            </a:lnSpc>
            <a:defRPr b="1"/>
          </a:pPr>
          <a:r>
            <a:rPr lang="en-US"/>
            <a:t>Communication Among Agents</a:t>
          </a:r>
        </a:p>
      </dgm:t>
    </dgm:pt>
    <dgm:pt modelId="{E29D373B-8FBE-4C36-8D62-85D6DCFE2A82}" type="parTrans" cxnId="{ABA68C9D-4CF6-43EF-B8CC-B03CA9CB560F}">
      <dgm:prSet/>
      <dgm:spPr/>
      <dgm:t>
        <a:bodyPr/>
        <a:lstStyle/>
        <a:p>
          <a:endParaRPr lang="en-US"/>
        </a:p>
      </dgm:t>
    </dgm:pt>
    <dgm:pt modelId="{A2464C68-7864-4004-B685-C654CC7AE647}" type="sibTrans" cxnId="{ABA68C9D-4CF6-43EF-B8CC-B03CA9CB560F}">
      <dgm:prSet/>
      <dgm:spPr/>
      <dgm:t>
        <a:bodyPr/>
        <a:lstStyle/>
        <a:p>
          <a:pPr>
            <a:lnSpc>
              <a:spcPct val="100000"/>
            </a:lnSpc>
            <a:defRPr b="1"/>
          </a:pPr>
          <a:endParaRPr lang="en-US"/>
        </a:p>
      </dgm:t>
    </dgm:pt>
    <dgm:pt modelId="{CF13A17F-D7F1-46B6-89A0-A3364EB007FA}">
      <dgm:prSet/>
      <dgm:spPr/>
      <dgm:t>
        <a:bodyPr/>
        <a:lstStyle/>
        <a:p>
          <a:pPr>
            <a:lnSpc>
              <a:spcPct val="100000"/>
            </a:lnSpc>
          </a:pPr>
          <a:r>
            <a:rPr lang="en-US"/>
            <a:t>Agents exchange information to coordinate actions and enhance system performance through effective communication.</a:t>
          </a:r>
        </a:p>
      </dgm:t>
    </dgm:pt>
    <dgm:pt modelId="{3A9A1EC6-C8F9-4739-A2B3-B9C16F11A4ED}" type="parTrans" cxnId="{A0626D5B-8188-4E78-99F2-14853857028B}">
      <dgm:prSet/>
      <dgm:spPr/>
      <dgm:t>
        <a:bodyPr/>
        <a:lstStyle/>
        <a:p>
          <a:endParaRPr lang="en-US"/>
        </a:p>
      </dgm:t>
    </dgm:pt>
    <dgm:pt modelId="{B5A20C28-4B27-4612-AD55-B26639378988}" type="sibTrans" cxnId="{A0626D5B-8188-4E78-99F2-14853857028B}">
      <dgm:prSet/>
      <dgm:spPr/>
      <dgm:t>
        <a:bodyPr/>
        <a:lstStyle/>
        <a:p>
          <a:endParaRPr lang="en-US"/>
        </a:p>
      </dgm:t>
    </dgm:pt>
    <dgm:pt modelId="{E7706C68-1E4F-4822-A73F-C2B08DC5E322}">
      <dgm:prSet/>
      <dgm:spPr/>
      <dgm:t>
        <a:bodyPr/>
        <a:lstStyle/>
        <a:p>
          <a:pPr>
            <a:lnSpc>
              <a:spcPct val="100000"/>
            </a:lnSpc>
            <a:defRPr b="1"/>
          </a:pPr>
          <a:r>
            <a:rPr lang="en-US"/>
            <a:t>Cooperation and Conflict</a:t>
          </a:r>
        </a:p>
      </dgm:t>
    </dgm:pt>
    <dgm:pt modelId="{41119750-D585-4DF6-AEFC-E1A570F68ADA}" type="parTrans" cxnId="{17D3F61C-F9F9-49CA-B478-535DC2EF7300}">
      <dgm:prSet/>
      <dgm:spPr/>
      <dgm:t>
        <a:bodyPr/>
        <a:lstStyle/>
        <a:p>
          <a:endParaRPr lang="en-US"/>
        </a:p>
      </dgm:t>
    </dgm:pt>
    <dgm:pt modelId="{06BD8B50-F989-4953-823F-26FE658C71CE}" type="sibTrans" cxnId="{17D3F61C-F9F9-49CA-B478-535DC2EF7300}">
      <dgm:prSet/>
      <dgm:spPr/>
      <dgm:t>
        <a:bodyPr/>
        <a:lstStyle/>
        <a:p>
          <a:endParaRPr lang="en-US"/>
        </a:p>
      </dgm:t>
    </dgm:pt>
    <dgm:pt modelId="{BBCAA173-B281-48F3-8F15-D7E56AB4B1D9}">
      <dgm:prSet/>
      <dgm:spPr/>
      <dgm:t>
        <a:bodyPr/>
        <a:lstStyle/>
        <a:p>
          <a:pPr>
            <a:lnSpc>
              <a:spcPct val="100000"/>
            </a:lnSpc>
          </a:pPr>
          <a:r>
            <a:rPr lang="en-US"/>
            <a:t>Agents cooperate to achieve shared objectives but can also have conflicts requiring resolution strategies.</a:t>
          </a:r>
        </a:p>
      </dgm:t>
    </dgm:pt>
    <dgm:pt modelId="{23F996AA-12DF-4BB8-8296-59496FE2559E}" type="parTrans" cxnId="{9AA5B12C-1D73-49E3-A03C-271F72F57C4D}">
      <dgm:prSet/>
      <dgm:spPr/>
      <dgm:t>
        <a:bodyPr/>
        <a:lstStyle/>
        <a:p>
          <a:endParaRPr lang="en-US"/>
        </a:p>
      </dgm:t>
    </dgm:pt>
    <dgm:pt modelId="{EB7954A4-D011-431F-BE47-6EBCBDAD1DA9}" type="sibTrans" cxnId="{9AA5B12C-1D73-49E3-A03C-271F72F57C4D}">
      <dgm:prSet/>
      <dgm:spPr/>
      <dgm:t>
        <a:bodyPr/>
        <a:lstStyle/>
        <a:p>
          <a:endParaRPr lang="en-US"/>
        </a:p>
      </dgm:t>
    </dgm:pt>
    <dgm:pt modelId="{D7675EB6-5B04-4B64-8599-B17C138C672C}" type="pres">
      <dgm:prSet presAssocID="{59B93A22-74F4-42E6-A50F-992239C6E209}" presName="Root" presStyleCnt="0">
        <dgm:presLayoutVars>
          <dgm:dir/>
          <dgm:resizeHandles val="exact"/>
        </dgm:presLayoutVars>
      </dgm:prSet>
      <dgm:spPr/>
    </dgm:pt>
    <dgm:pt modelId="{ABA06FC5-A248-4EF8-A512-FBB74D8DF3F1}" type="pres">
      <dgm:prSet presAssocID="{0E8DF971-4769-440E-B0EC-57F1D7BD1E0D}" presName="Composite" presStyleCnt="0"/>
      <dgm:spPr/>
    </dgm:pt>
    <dgm:pt modelId="{10ABB406-B31C-474A-A80B-8CE3992F5ED9}" type="pres">
      <dgm:prSet presAssocID="{0E8DF971-4769-440E-B0EC-57F1D7BD1E0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8897" r="14356" b="4"/>
          <a:stretch/>
        </a:blipFill>
      </dgm:spPr>
      <dgm:extLst>
        <a:ext uri="{E40237B7-FDA0-4F09-8148-C483321AD2D9}">
          <dgm14:cNvPr xmlns:dgm14="http://schemas.microsoft.com/office/drawing/2010/diagram" id="0" name="" descr="Connected wire-frame lines and dots"/>
        </a:ext>
      </dgm:extLst>
    </dgm:pt>
    <dgm:pt modelId="{6085AFE9-AD5B-4818-B07B-A968635F82D6}" type="pres">
      <dgm:prSet presAssocID="{0E8DF971-4769-440E-B0EC-57F1D7BD1E0D}" presName="Subtitle" presStyleLbl="revTx" presStyleIdx="0" presStyleCnt="6">
        <dgm:presLayoutVars>
          <dgm:chMax val="0"/>
          <dgm:bulletEnabled/>
        </dgm:presLayoutVars>
      </dgm:prSet>
      <dgm:spPr/>
    </dgm:pt>
    <dgm:pt modelId="{29EAD40F-0BAF-479D-B59A-35797A211379}" type="pres">
      <dgm:prSet presAssocID="{0E8DF971-4769-440E-B0EC-57F1D7BD1E0D}" presName="Description" presStyleLbl="revTx" presStyleIdx="1" presStyleCnt="6">
        <dgm:presLayoutVars>
          <dgm:bulletEnabled/>
        </dgm:presLayoutVars>
      </dgm:prSet>
      <dgm:spPr/>
    </dgm:pt>
    <dgm:pt modelId="{B14B1DED-04C7-40C2-B3A2-791BB0515D4A}" type="pres">
      <dgm:prSet presAssocID="{62763B05-B77E-4CA8-8C7A-3666DA275137}" presName="sibTrans" presStyleLbl="sibTrans2D1" presStyleIdx="0" presStyleCnt="0"/>
      <dgm:spPr/>
    </dgm:pt>
    <dgm:pt modelId="{3280E0AA-E967-48EC-8DF8-FD50DAA79B51}" type="pres">
      <dgm:prSet presAssocID="{E6F5F28E-B8CA-4E16-B32D-B1651F62EC24}" presName="Composite" presStyleCnt="0"/>
      <dgm:spPr/>
    </dgm:pt>
    <dgm:pt modelId="{3B7A9F8F-D5E0-47CF-B585-AFF7BD106A86}" type="pres">
      <dgm:prSet presAssocID="{E6F5F28E-B8CA-4E16-B32D-B1651F62EC2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9166" r="4087" b="4"/>
          <a:stretch/>
        </a:blipFill>
      </dgm:spPr>
      <dgm:extLst>
        <a:ext uri="{E40237B7-FDA0-4F09-8148-C483321AD2D9}">
          <dgm14:cNvPr xmlns:dgm14="http://schemas.microsoft.com/office/drawing/2010/diagram" id="0" name="" descr="Teamwork with big data virtual interface. iStockalypse Istanbul 2014"/>
        </a:ext>
      </dgm:extLst>
    </dgm:pt>
    <dgm:pt modelId="{727D7B5C-065B-4DA6-B707-E29FE66BEDEB}" type="pres">
      <dgm:prSet presAssocID="{E6F5F28E-B8CA-4E16-B32D-B1651F62EC24}" presName="Subtitle" presStyleLbl="revTx" presStyleIdx="2" presStyleCnt="6">
        <dgm:presLayoutVars>
          <dgm:chMax val="0"/>
          <dgm:bulletEnabled/>
        </dgm:presLayoutVars>
      </dgm:prSet>
      <dgm:spPr/>
    </dgm:pt>
    <dgm:pt modelId="{0A7E75E5-07E9-4F47-90DB-BAFA7F0F47B5}" type="pres">
      <dgm:prSet presAssocID="{E6F5F28E-B8CA-4E16-B32D-B1651F62EC24}" presName="Description" presStyleLbl="revTx" presStyleIdx="3" presStyleCnt="6">
        <dgm:presLayoutVars>
          <dgm:bulletEnabled/>
        </dgm:presLayoutVars>
      </dgm:prSet>
      <dgm:spPr/>
    </dgm:pt>
    <dgm:pt modelId="{207F6673-6DC0-4FC9-897A-977607674D35}" type="pres">
      <dgm:prSet presAssocID="{A2464C68-7864-4004-B685-C654CC7AE647}" presName="sibTrans" presStyleLbl="sibTrans2D1" presStyleIdx="0" presStyleCnt="0"/>
      <dgm:spPr/>
    </dgm:pt>
    <dgm:pt modelId="{5C44BE32-5849-420B-B8C3-B088480616C6}" type="pres">
      <dgm:prSet presAssocID="{E7706C68-1E4F-4822-A73F-C2B08DC5E322}" presName="Composite" presStyleCnt="0"/>
      <dgm:spPr/>
    </dgm:pt>
    <dgm:pt modelId="{06B8F65C-0831-452D-B69B-BD33098463A4}" type="pres">
      <dgm:prSet presAssocID="{E7706C68-1E4F-4822-A73F-C2B08DC5E322}"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3250" r="3" b="4"/>
          <a:stretch/>
        </a:blipFill>
      </dgm:spPr>
      <dgm:extLst>
        <a:ext uri="{E40237B7-FDA0-4F09-8148-C483321AD2D9}">
          <dgm14:cNvPr xmlns:dgm14="http://schemas.microsoft.com/office/drawing/2010/diagram" id="0" name="" descr="Men writing on a glass wall at workplace"/>
        </a:ext>
      </dgm:extLst>
    </dgm:pt>
    <dgm:pt modelId="{D523ED8F-EEA1-4427-BCC4-F4BDF44022EF}" type="pres">
      <dgm:prSet presAssocID="{E7706C68-1E4F-4822-A73F-C2B08DC5E322}" presName="Subtitle" presStyleLbl="revTx" presStyleIdx="4" presStyleCnt="6">
        <dgm:presLayoutVars>
          <dgm:chMax val="0"/>
          <dgm:bulletEnabled/>
        </dgm:presLayoutVars>
      </dgm:prSet>
      <dgm:spPr/>
    </dgm:pt>
    <dgm:pt modelId="{E1BC4DB6-AF42-41D3-9EF4-6F5CB941E17D}" type="pres">
      <dgm:prSet presAssocID="{E7706C68-1E4F-4822-A73F-C2B08DC5E322}" presName="Description" presStyleLbl="revTx" presStyleIdx="5" presStyleCnt="6">
        <dgm:presLayoutVars>
          <dgm:bulletEnabled/>
        </dgm:presLayoutVars>
      </dgm:prSet>
      <dgm:spPr/>
    </dgm:pt>
  </dgm:ptLst>
  <dgm:cxnLst>
    <dgm:cxn modelId="{18868E04-7BF1-4EA4-833C-9966472E4D3E}" type="presOf" srcId="{BBCAA173-B281-48F3-8F15-D7E56AB4B1D9}" destId="{E1BC4DB6-AF42-41D3-9EF4-6F5CB941E17D}" srcOrd="0" destOrd="0" presId="urn:microsoft.com/office/officeart/2024/3/layout/verticalVisualTextBlock1"/>
    <dgm:cxn modelId="{FC72B004-E75F-44D2-B7AA-EDA11B4DF38D}" type="presOf" srcId="{CF13A17F-D7F1-46B6-89A0-A3364EB007FA}" destId="{0A7E75E5-07E9-4F47-90DB-BAFA7F0F47B5}" srcOrd="0" destOrd="0" presId="urn:microsoft.com/office/officeart/2024/3/layout/verticalVisualTextBlock1"/>
    <dgm:cxn modelId="{57168110-AE70-4629-908D-83891A336106}" type="presOf" srcId="{62763B05-B77E-4CA8-8C7A-3666DA275137}" destId="{B14B1DED-04C7-40C2-B3A2-791BB0515D4A}" srcOrd="0" destOrd="0" presId="urn:microsoft.com/office/officeart/2024/3/layout/verticalVisualTextBlock1"/>
    <dgm:cxn modelId="{17D3F61C-F9F9-49CA-B478-535DC2EF7300}" srcId="{59B93A22-74F4-42E6-A50F-992239C6E209}" destId="{E7706C68-1E4F-4822-A73F-C2B08DC5E322}" srcOrd="2" destOrd="0" parTransId="{41119750-D585-4DF6-AEFC-E1A570F68ADA}" sibTransId="{06BD8B50-F989-4953-823F-26FE658C71CE}"/>
    <dgm:cxn modelId="{9AA5B12C-1D73-49E3-A03C-271F72F57C4D}" srcId="{E7706C68-1E4F-4822-A73F-C2B08DC5E322}" destId="{BBCAA173-B281-48F3-8F15-D7E56AB4B1D9}" srcOrd="0" destOrd="0" parTransId="{23F996AA-12DF-4BB8-8296-59496FE2559E}" sibTransId="{EB7954A4-D011-431F-BE47-6EBCBDAD1DA9}"/>
    <dgm:cxn modelId="{A0626D5B-8188-4E78-99F2-14853857028B}" srcId="{E6F5F28E-B8CA-4E16-B32D-B1651F62EC24}" destId="{CF13A17F-D7F1-46B6-89A0-A3364EB007FA}" srcOrd="0" destOrd="0" parTransId="{3A9A1EC6-C8F9-4739-A2B3-B9C16F11A4ED}" sibTransId="{B5A20C28-4B27-4612-AD55-B26639378988}"/>
    <dgm:cxn modelId="{41E65A61-89F4-40EC-8947-0A37FD02CFAD}" type="presOf" srcId="{59B93A22-74F4-42E6-A50F-992239C6E209}" destId="{D7675EB6-5B04-4B64-8599-B17C138C672C}" srcOrd="0" destOrd="0" presId="urn:microsoft.com/office/officeart/2024/3/layout/verticalVisualTextBlock1"/>
    <dgm:cxn modelId="{35B45A62-B2C4-4CBB-B0AF-20F30399D52F}" type="presOf" srcId="{E7706C68-1E4F-4822-A73F-C2B08DC5E322}" destId="{D523ED8F-EEA1-4427-BCC4-F4BDF44022EF}" srcOrd="0" destOrd="0" presId="urn:microsoft.com/office/officeart/2024/3/layout/verticalVisualTextBlock1"/>
    <dgm:cxn modelId="{F667E798-2F84-4989-B4AB-DB0EC66E854F}" srcId="{0E8DF971-4769-440E-B0EC-57F1D7BD1E0D}" destId="{D2A4BBF9-5F7B-4DF6-B4A9-7AE269174D30}" srcOrd="0" destOrd="0" parTransId="{5849F57A-73E3-4C44-AC13-F9487963E261}" sibTransId="{FE92FACE-CB65-428B-9E4B-63F7C2625F15}"/>
    <dgm:cxn modelId="{ABA68C9D-4CF6-43EF-B8CC-B03CA9CB560F}" srcId="{59B93A22-74F4-42E6-A50F-992239C6E209}" destId="{E6F5F28E-B8CA-4E16-B32D-B1651F62EC24}" srcOrd="1" destOrd="0" parTransId="{E29D373B-8FBE-4C36-8D62-85D6DCFE2A82}" sibTransId="{A2464C68-7864-4004-B685-C654CC7AE647}"/>
    <dgm:cxn modelId="{F6942FBC-9ED5-4CAB-81BD-0ACF76F1E77D}" type="presOf" srcId="{0E8DF971-4769-440E-B0EC-57F1D7BD1E0D}" destId="{6085AFE9-AD5B-4818-B07B-A968635F82D6}" srcOrd="0" destOrd="0" presId="urn:microsoft.com/office/officeart/2024/3/layout/verticalVisualTextBlock1"/>
    <dgm:cxn modelId="{913C88CE-97B3-4249-8380-FF3B01382C81}" srcId="{59B93A22-74F4-42E6-A50F-992239C6E209}" destId="{0E8DF971-4769-440E-B0EC-57F1D7BD1E0D}" srcOrd="0" destOrd="0" parTransId="{81839E6D-EB9C-4C48-A784-C3609AACCA30}" sibTransId="{62763B05-B77E-4CA8-8C7A-3666DA275137}"/>
    <dgm:cxn modelId="{B8DF5BE0-3DC1-4157-A5A2-7948FEB74C35}" type="presOf" srcId="{E6F5F28E-B8CA-4E16-B32D-B1651F62EC24}" destId="{727D7B5C-065B-4DA6-B707-E29FE66BEDEB}" srcOrd="0" destOrd="0" presId="urn:microsoft.com/office/officeart/2024/3/layout/verticalVisualTextBlock1"/>
    <dgm:cxn modelId="{FA3F76E5-96F7-4C38-AB04-71CF848F51A5}" type="presOf" srcId="{A2464C68-7864-4004-B685-C654CC7AE647}" destId="{207F6673-6DC0-4FC9-897A-977607674D35}" srcOrd="0" destOrd="0" presId="urn:microsoft.com/office/officeart/2024/3/layout/verticalVisualTextBlock1"/>
    <dgm:cxn modelId="{87432DEE-3909-4FF7-A25C-61FB5F76488A}" type="presOf" srcId="{D2A4BBF9-5F7B-4DF6-B4A9-7AE269174D30}" destId="{29EAD40F-0BAF-479D-B59A-35797A211379}" srcOrd="0" destOrd="0" presId="urn:microsoft.com/office/officeart/2024/3/layout/verticalVisualTextBlock1"/>
    <dgm:cxn modelId="{ABDB9E24-344B-48F0-BD55-C6387AB35ACA}" type="presParOf" srcId="{D7675EB6-5B04-4B64-8599-B17C138C672C}" destId="{ABA06FC5-A248-4EF8-A512-FBB74D8DF3F1}" srcOrd="0" destOrd="0" presId="urn:microsoft.com/office/officeart/2024/3/layout/verticalVisualTextBlock1"/>
    <dgm:cxn modelId="{77274BE2-CFD0-4FDE-B568-F3EA1756514A}" type="presParOf" srcId="{ABA06FC5-A248-4EF8-A512-FBB74D8DF3F1}" destId="{10ABB406-B31C-474A-A80B-8CE3992F5ED9}" srcOrd="0" destOrd="0" presId="urn:microsoft.com/office/officeart/2024/3/layout/verticalVisualTextBlock1"/>
    <dgm:cxn modelId="{3187E681-8A71-446B-B008-AEBA00816D48}" type="presParOf" srcId="{ABA06FC5-A248-4EF8-A512-FBB74D8DF3F1}" destId="{6085AFE9-AD5B-4818-B07B-A968635F82D6}" srcOrd="1" destOrd="0" presId="urn:microsoft.com/office/officeart/2024/3/layout/verticalVisualTextBlock1"/>
    <dgm:cxn modelId="{6CFC762A-50BD-4874-89CC-CC301FF8020D}" type="presParOf" srcId="{ABA06FC5-A248-4EF8-A512-FBB74D8DF3F1}" destId="{29EAD40F-0BAF-479D-B59A-35797A211379}" srcOrd="2" destOrd="0" presId="urn:microsoft.com/office/officeart/2024/3/layout/verticalVisualTextBlock1"/>
    <dgm:cxn modelId="{94DB681C-64F4-4BCC-8D43-78418E85034B}" type="presParOf" srcId="{D7675EB6-5B04-4B64-8599-B17C138C672C}" destId="{B14B1DED-04C7-40C2-B3A2-791BB0515D4A}" srcOrd="1" destOrd="0" presId="urn:microsoft.com/office/officeart/2024/3/layout/verticalVisualTextBlock1"/>
    <dgm:cxn modelId="{2B291360-F091-4C2B-A68E-20D403106EC1}" type="presParOf" srcId="{D7675EB6-5B04-4B64-8599-B17C138C672C}" destId="{3280E0AA-E967-48EC-8DF8-FD50DAA79B51}" srcOrd="2" destOrd="0" presId="urn:microsoft.com/office/officeart/2024/3/layout/verticalVisualTextBlock1"/>
    <dgm:cxn modelId="{95C76836-6EED-4F17-B3FA-24459408B3B2}" type="presParOf" srcId="{3280E0AA-E967-48EC-8DF8-FD50DAA79B51}" destId="{3B7A9F8F-D5E0-47CF-B585-AFF7BD106A86}" srcOrd="0" destOrd="0" presId="urn:microsoft.com/office/officeart/2024/3/layout/verticalVisualTextBlock1"/>
    <dgm:cxn modelId="{06148ABA-5DDB-48E7-8645-8E3ECE835728}" type="presParOf" srcId="{3280E0AA-E967-48EC-8DF8-FD50DAA79B51}" destId="{727D7B5C-065B-4DA6-B707-E29FE66BEDEB}" srcOrd="1" destOrd="0" presId="urn:microsoft.com/office/officeart/2024/3/layout/verticalVisualTextBlock1"/>
    <dgm:cxn modelId="{58ABBC2C-77B0-4353-8074-96D960557CCF}" type="presParOf" srcId="{3280E0AA-E967-48EC-8DF8-FD50DAA79B51}" destId="{0A7E75E5-07E9-4F47-90DB-BAFA7F0F47B5}" srcOrd="2" destOrd="0" presId="urn:microsoft.com/office/officeart/2024/3/layout/verticalVisualTextBlock1"/>
    <dgm:cxn modelId="{A02CBA09-607B-44B2-828C-770360E46D78}" type="presParOf" srcId="{D7675EB6-5B04-4B64-8599-B17C138C672C}" destId="{207F6673-6DC0-4FC9-897A-977607674D35}" srcOrd="3" destOrd="0" presId="urn:microsoft.com/office/officeart/2024/3/layout/verticalVisualTextBlock1"/>
    <dgm:cxn modelId="{8593298D-DED7-4ABC-8A19-A0EE217E9744}" type="presParOf" srcId="{D7675EB6-5B04-4B64-8599-B17C138C672C}" destId="{5C44BE32-5849-420B-B8C3-B088480616C6}" srcOrd="4" destOrd="0" presId="urn:microsoft.com/office/officeart/2024/3/layout/verticalVisualTextBlock1"/>
    <dgm:cxn modelId="{BCDF40B8-6487-4514-B980-9104928D90E5}" type="presParOf" srcId="{5C44BE32-5849-420B-B8C3-B088480616C6}" destId="{06B8F65C-0831-452D-B69B-BD33098463A4}" srcOrd="0" destOrd="0" presId="urn:microsoft.com/office/officeart/2024/3/layout/verticalVisualTextBlock1"/>
    <dgm:cxn modelId="{ADFC7D49-39D3-46FD-92EB-5F75D3E4125D}" type="presParOf" srcId="{5C44BE32-5849-420B-B8C3-B088480616C6}" destId="{D523ED8F-EEA1-4427-BCC4-F4BDF44022EF}" srcOrd="1" destOrd="0" presId="urn:microsoft.com/office/officeart/2024/3/layout/verticalVisualTextBlock1"/>
    <dgm:cxn modelId="{BF2BF14D-0F6C-436F-BB41-C0AB562F2A0B}" type="presParOf" srcId="{5C44BE32-5849-420B-B8C3-B088480616C6}" destId="{E1BC4DB6-AF42-41D3-9EF4-6F5CB941E17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6E3EDC-2622-4DAC-BA84-9F66B34A6811}"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1843BE4E-F578-44B0-B48F-9D39E4EDF0C3}">
      <dgm:prSet/>
      <dgm:spPr/>
      <dgm:t>
        <a:bodyPr/>
        <a:lstStyle/>
        <a:p>
          <a:pPr>
            <a:lnSpc>
              <a:spcPct val="100000"/>
            </a:lnSpc>
            <a:defRPr b="1"/>
          </a:pPr>
          <a:r>
            <a:rPr lang="en-US"/>
            <a:t>Continuous Learning</a:t>
          </a:r>
        </a:p>
      </dgm:t>
    </dgm:pt>
    <dgm:pt modelId="{45FD9312-89C7-4111-8A68-EB9B573A93B4}" type="parTrans" cxnId="{5F124009-EB0B-4080-B496-F12B0A3EECAB}">
      <dgm:prSet/>
      <dgm:spPr/>
      <dgm:t>
        <a:bodyPr/>
        <a:lstStyle/>
        <a:p>
          <a:endParaRPr lang="en-US"/>
        </a:p>
      </dgm:t>
    </dgm:pt>
    <dgm:pt modelId="{761E060D-B0EA-4625-973D-D6632A3398FD}" type="sibTrans" cxnId="{5F124009-EB0B-4080-B496-F12B0A3EECAB}">
      <dgm:prSet/>
      <dgm:spPr/>
      <dgm:t>
        <a:bodyPr/>
        <a:lstStyle/>
        <a:p>
          <a:pPr>
            <a:lnSpc>
              <a:spcPct val="100000"/>
            </a:lnSpc>
            <a:defRPr b="1"/>
          </a:pPr>
          <a:endParaRPr lang="en-US"/>
        </a:p>
      </dgm:t>
    </dgm:pt>
    <dgm:pt modelId="{6A8D679E-7287-4548-AFA0-C20E27D3B8C7}">
      <dgm:prSet/>
      <dgm:spPr/>
      <dgm:t>
        <a:bodyPr/>
        <a:lstStyle/>
        <a:p>
          <a:pPr>
            <a:lnSpc>
              <a:spcPct val="100000"/>
            </a:lnSpc>
          </a:pPr>
          <a:r>
            <a:rPr lang="en-US"/>
            <a:t>Agents constantly acquire knowledge from their environment to improve decision-making and skills.</a:t>
          </a:r>
        </a:p>
      </dgm:t>
    </dgm:pt>
    <dgm:pt modelId="{95AC9DA0-4256-4C22-A58A-D26A8043C065}" type="parTrans" cxnId="{E1F68926-78C4-4785-92C6-1CDBF342086A}">
      <dgm:prSet/>
      <dgm:spPr/>
      <dgm:t>
        <a:bodyPr/>
        <a:lstStyle/>
        <a:p>
          <a:endParaRPr lang="en-US"/>
        </a:p>
      </dgm:t>
    </dgm:pt>
    <dgm:pt modelId="{9744AAFA-0F05-4C43-BC70-05A6C8806458}" type="sibTrans" cxnId="{E1F68926-78C4-4785-92C6-1CDBF342086A}">
      <dgm:prSet/>
      <dgm:spPr/>
      <dgm:t>
        <a:bodyPr/>
        <a:lstStyle/>
        <a:p>
          <a:endParaRPr lang="en-US"/>
        </a:p>
      </dgm:t>
    </dgm:pt>
    <dgm:pt modelId="{E6A2B53D-409F-4F99-B7BC-FDDB83A76CD6}">
      <dgm:prSet/>
      <dgm:spPr/>
      <dgm:t>
        <a:bodyPr/>
        <a:lstStyle/>
        <a:p>
          <a:pPr>
            <a:lnSpc>
              <a:spcPct val="100000"/>
            </a:lnSpc>
            <a:defRPr b="1"/>
          </a:pPr>
          <a:r>
            <a:rPr lang="en-US"/>
            <a:t>Behavioral Adaptation</a:t>
          </a:r>
        </a:p>
      </dgm:t>
    </dgm:pt>
    <dgm:pt modelId="{F5C8F5BF-B2B1-4B4A-A552-1A228C548F3E}" type="parTrans" cxnId="{F308DFDA-999A-445D-B03B-99C6E53E1DFA}">
      <dgm:prSet/>
      <dgm:spPr/>
      <dgm:t>
        <a:bodyPr/>
        <a:lstStyle/>
        <a:p>
          <a:endParaRPr lang="en-US"/>
        </a:p>
      </dgm:t>
    </dgm:pt>
    <dgm:pt modelId="{B5C2D3E4-664E-4C02-B057-AF71F5BBEEAE}" type="sibTrans" cxnId="{F308DFDA-999A-445D-B03B-99C6E53E1DFA}">
      <dgm:prSet/>
      <dgm:spPr/>
      <dgm:t>
        <a:bodyPr/>
        <a:lstStyle/>
        <a:p>
          <a:pPr>
            <a:lnSpc>
              <a:spcPct val="100000"/>
            </a:lnSpc>
            <a:defRPr b="1"/>
          </a:pPr>
          <a:endParaRPr lang="en-US"/>
        </a:p>
      </dgm:t>
    </dgm:pt>
    <dgm:pt modelId="{E871CE0F-E9DE-4FC6-BC6C-1C249BD80382}">
      <dgm:prSet/>
      <dgm:spPr/>
      <dgm:t>
        <a:bodyPr/>
        <a:lstStyle/>
        <a:p>
          <a:pPr>
            <a:lnSpc>
              <a:spcPct val="100000"/>
            </a:lnSpc>
          </a:pPr>
          <a:r>
            <a:rPr lang="en-US"/>
            <a:t>Agents modify their actions based on feedback to enhance their effectiveness in dynamic environments.</a:t>
          </a:r>
        </a:p>
      </dgm:t>
    </dgm:pt>
    <dgm:pt modelId="{C32CAF4F-203B-498E-8CB4-B2BF5ED372B9}" type="parTrans" cxnId="{E03DC881-4667-4CAD-86E3-55247885BE88}">
      <dgm:prSet/>
      <dgm:spPr/>
      <dgm:t>
        <a:bodyPr/>
        <a:lstStyle/>
        <a:p>
          <a:endParaRPr lang="en-US"/>
        </a:p>
      </dgm:t>
    </dgm:pt>
    <dgm:pt modelId="{E11571C3-1390-4C47-95C1-F850B6A317F5}" type="sibTrans" cxnId="{E03DC881-4667-4CAD-86E3-55247885BE88}">
      <dgm:prSet/>
      <dgm:spPr/>
      <dgm:t>
        <a:bodyPr/>
        <a:lstStyle/>
        <a:p>
          <a:endParaRPr lang="en-US"/>
        </a:p>
      </dgm:t>
    </dgm:pt>
    <dgm:pt modelId="{DDBD2FEA-F91A-407A-985B-21CE5F210499}">
      <dgm:prSet/>
      <dgm:spPr/>
      <dgm:t>
        <a:bodyPr/>
        <a:lstStyle/>
        <a:p>
          <a:pPr>
            <a:lnSpc>
              <a:spcPct val="100000"/>
            </a:lnSpc>
            <a:defRPr b="1"/>
          </a:pPr>
          <a:r>
            <a:rPr lang="en-US"/>
            <a:t>Evolution Over Time</a:t>
          </a:r>
        </a:p>
      </dgm:t>
    </dgm:pt>
    <dgm:pt modelId="{1D235B64-B584-4D55-B441-4309D3978E58}" type="parTrans" cxnId="{A230E290-0EE0-430C-904C-5F69CBD200FB}">
      <dgm:prSet/>
      <dgm:spPr/>
      <dgm:t>
        <a:bodyPr/>
        <a:lstStyle/>
        <a:p>
          <a:endParaRPr lang="en-US"/>
        </a:p>
      </dgm:t>
    </dgm:pt>
    <dgm:pt modelId="{E7A441BE-2AD2-4625-AA02-B0486D006003}" type="sibTrans" cxnId="{A230E290-0EE0-430C-904C-5F69CBD200FB}">
      <dgm:prSet/>
      <dgm:spPr/>
      <dgm:t>
        <a:bodyPr/>
        <a:lstStyle/>
        <a:p>
          <a:endParaRPr lang="en-US"/>
        </a:p>
      </dgm:t>
    </dgm:pt>
    <dgm:pt modelId="{3E05F360-6A2A-4496-97F6-4409C4A0639A}">
      <dgm:prSet/>
      <dgm:spPr/>
      <dgm:t>
        <a:bodyPr/>
        <a:lstStyle/>
        <a:p>
          <a:pPr>
            <a:lnSpc>
              <a:spcPct val="100000"/>
            </a:lnSpc>
          </a:pPr>
          <a:r>
            <a:rPr lang="en-US"/>
            <a:t>Through iterative learning and feedback, agents evolve to become more efficient and capable.</a:t>
          </a:r>
        </a:p>
      </dgm:t>
    </dgm:pt>
    <dgm:pt modelId="{44702020-F082-4550-9568-1A7E210D07FC}" type="parTrans" cxnId="{36EEEA47-8E7E-47BE-8711-6B796A5114A1}">
      <dgm:prSet/>
      <dgm:spPr/>
      <dgm:t>
        <a:bodyPr/>
        <a:lstStyle/>
        <a:p>
          <a:endParaRPr lang="en-US"/>
        </a:p>
      </dgm:t>
    </dgm:pt>
    <dgm:pt modelId="{8F7AB772-39A7-41DD-B46E-CA33068C01D8}" type="sibTrans" cxnId="{36EEEA47-8E7E-47BE-8711-6B796A5114A1}">
      <dgm:prSet/>
      <dgm:spPr/>
      <dgm:t>
        <a:bodyPr/>
        <a:lstStyle/>
        <a:p>
          <a:endParaRPr lang="en-US"/>
        </a:p>
      </dgm:t>
    </dgm:pt>
    <dgm:pt modelId="{6D168FBE-CE5F-4A69-BDF8-370F7ABF8847}" type="pres">
      <dgm:prSet presAssocID="{596E3EDC-2622-4DAC-BA84-9F66B34A6811}" presName="Root" presStyleCnt="0">
        <dgm:presLayoutVars>
          <dgm:dir/>
          <dgm:resizeHandles val="exact"/>
        </dgm:presLayoutVars>
      </dgm:prSet>
      <dgm:spPr/>
    </dgm:pt>
    <dgm:pt modelId="{549EFF94-BDA0-491E-82A5-5E4A9F911FE2}" type="pres">
      <dgm:prSet presAssocID="{1843BE4E-F578-44B0-B48F-9D39E4EDF0C3}" presName="Composite" presStyleCnt="0"/>
      <dgm:spPr/>
    </dgm:pt>
    <dgm:pt modelId="{255B6DB6-DD71-466A-927F-70E6E3304FAE}" type="pres">
      <dgm:prSet presAssocID="{1843BE4E-F578-44B0-B48F-9D39E4EDF0C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2979" r="20273" b="4"/>
          <a:stretch/>
        </a:blipFill>
      </dgm:spPr>
      <dgm:extLst>
        <a:ext uri="{E40237B7-FDA0-4F09-8148-C483321AD2D9}">
          <dgm14:cNvPr xmlns:dgm14="http://schemas.microsoft.com/office/drawing/2010/diagram" id="0" name="" descr="Businessman touching virtual screen."/>
        </a:ext>
      </dgm:extLst>
    </dgm:pt>
    <dgm:pt modelId="{D637439A-B324-43E7-83D0-21BBF09F1027}" type="pres">
      <dgm:prSet presAssocID="{1843BE4E-F578-44B0-B48F-9D39E4EDF0C3}" presName="Subtitle" presStyleLbl="revTx" presStyleIdx="0" presStyleCnt="6">
        <dgm:presLayoutVars>
          <dgm:chMax val="0"/>
          <dgm:bulletEnabled/>
        </dgm:presLayoutVars>
      </dgm:prSet>
      <dgm:spPr/>
    </dgm:pt>
    <dgm:pt modelId="{BC19C1FA-C213-424D-A1ED-92E09B1DAC66}" type="pres">
      <dgm:prSet presAssocID="{1843BE4E-F578-44B0-B48F-9D39E4EDF0C3}" presName="Description" presStyleLbl="revTx" presStyleIdx="1" presStyleCnt="6">
        <dgm:presLayoutVars>
          <dgm:bulletEnabled/>
        </dgm:presLayoutVars>
      </dgm:prSet>
      <dgm:spPr/>
    </dgm:pt>
    <dgm:pt modelId="{1FC8262F-5DDB-4DFB-98A6-D7CAB743B0DD}" type="pres">
      <dgm:prSet presAssocID="{761E060D-B0EA-4625-973D-D6632A3398FD}" presName="sibTrans" presStyleLbl="sibTrans2D1" presStyleIdx="0" presStyleCnt="0"/>
      <dgm:spPr/>
    </dgm:pt>
    <dgm:pt modelId="{5AA8B5A2-6A8C-4F74-9220-183AA5325F47}" type="pres">
      <dgm:prSet presAssocID="{E6A2B53D-409F-4F99-B7BC-FDDB83A76CD6}" presName="Composite" presStyleCnt="0"/>
      <dgm:spPr/>
    </dgm:pt>
    <dgm:pt modelId="{17008B4D-9502-4966-9EB4-580970809F8A}" type="pres">
      <dgm:prSet presAssocID="{E6A2B53D-409F-4F99-B7BC-FDDB83A76CD6}"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8749" r="6" b="7"/>
          <a:stretch/>
        </a:blipFill>
      </dgm:spPr>
      <dgm:extLst>
        <a:ext uri="{E40237B7-FDA0-4F09-8148-C483321AD2D9}">
          <dgm14:cNvPr xmlns:dgm14="http://schemas.microsoft.com/office/drawing/2010/diagram" id="0" name="" descr="Businessman drawing a man icon with question mark on virtual screen."/>
        </a:ext>
      </dgm:extLst>
    </dgm:pt>
    <dgm:pt modelId="{2210FBCF-6427-410C-8967-8E60DB09C2DC}" type="pres">
      <dgm:prSet presAssocID="{E6A2B53D-409F-4F99-B7BC-FDDB83A76CD6}" presName="Subtitle" presStyleLbl="revTx" presStyleIdx="2" presStyleCnt="6">
        <dgm:presLayoutVars>
          <dgm:chMax val="0"/>
          <dgm:bulletEnabled/>
        </dgm:presLayoutVars>
      </dgm:prSet>
      <dgm:spPr/>
    </dgm:pt>
    <dgm:pt modelId="{1EEF580F-FDBA-4C04-A095-0788E2E83378}" type="pres">
      <dgm:prSet presAssocID="{E6A2B53D-409F-4F99-B7BC-FDDB83A76CD6}" presName="Description" presStyleLbl="revTx" presStyleIdx="3" presStyleCnt="6">
        <dgm:presLayoutVars>
          <dgm:bulletEnabled/>
        </dgm:presLayoutVars>
      </dgm:prSet>
      <dgm:spPr/>
    </dgm:pt>
    <dgm:pt modelId="{1F145312-FF13-4B3B-A55C-3B4F7D1923AE}" type="pres">
      <dgm:prSet presAssocID="{B5C2D3E4-664E-4C02-B057-AF71F5BBEEAE}" presName="sibTrans" presStyleLbl="sibTrans2D1" presStyleIdx="0" presStyleCnt="0"/>
      <dgm:spPr/>
    </dgm:pt>
    <dgm:pt modelId="{9C4B0262-CF0C-4EE5-B6A4-DAC897EB4EAC}" type="pres">
      <dgm:prSet presAssocID="{DDBD2FEA-F91A-407A-985B-21CE5F210499}" presName="Composite" presStyleCnt="0"/>
      <dgm:spPr/>
    </dgm:pt>
    <dgm:pt modelId="{E218C7FD-17EE-4C82-B4A0-1F3EA88606E5}" type="pres">
      <dgm:prSet presAssocID="{DDBD2FEA-F91A-407A-985B-21CE5F21049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3921" r="9332" b="4"/>
          <a:stretch/>
        </a:blipFill>
      </dgm:spPr>
      <dgm:extLst>
        <a:ext uri="{E40237B7-FDA0-4F09-8148-C483321AD2D9}">
          <dgm14:cNvPr xmlns:dgm14="http://schemas.microsoft.com/office/drawing/2010/diagram" id="0" name="" descr="Human Resources, Strategy, Adult, Adults Only, Business"/>
        </a:ext>
      </dgm:extLst>
    </dgm:pt>
    <dgm:pt modelId="{25CAABF2-29C5-4002-8EFD-6C67F5EC3D11}" type="pres">
      <dgm:prSet presAssocID="{DDBD2FEA-F91A-407A-985B-21CE5F210499}" presName="Subtitle" presStyleLbl="revTx" presStyleIdx="4" presStyleCnt="6">
        <dgm:presLayoutVars>
          <dgm:chMax val="0"/>
          <dgm:bulletEnabled/>
        </dgm:presLayoutVars>
      </dgm:prSet>
      <dgm:spPr/>
    </dgm:pt>
    <dgm:pt modelId="{56F8ED66-347E-4761-9FEA-88CB6E95D107}" type="pres">
      <dgm:prSet presAssocID="{DDBD2FEA-F91A-407A-985B-21CE5F210499}" presName="Description" presStyleLbl="revTx" presStyleIdx="5" presStyleCnt="6">
        <dgm:presLayoutVars>
          <dgm:bulletEnabled/>
        </dgm:presLayoutVars>
      </dgm:prSet>
      <dgm:spPr/>
    </dgm:pt>
  </dgm:ptLst>
  <dgm:cxnLst>
    <dgm:cxn modelId="{278DA506-7AC7-44AA-9C93-4E2D2C6C1A5E}" type="presOf" srcId="{6A8D679E-7287-4548-AFA0-C20E27D3B8C7}" destId="{BC19C1FA-C213-424D-A1ED-92E09B1DAC66}" srcOrd="0" destOrd="0" presId="urn:microsoft.com/office/officeart/2024/3/layout/verticalVisualTextBlock1"/>
    <dgm:cxn modelId="{5F124009-EB0B-4080-B496-F12B0A3EECAB}" srcId="{596E3EDC-2622-4DAC-BA84-9F66B34A6811}" destId="{1843BE4E-F578-44B0-B48F-9D39E4EDF0C3}" srcOrd="0" destOrd="0" parTransId="{45FD9312-89C7-4111-8A68-EB9B573A93B4}" sibTransId="{761E060D-B0EA-4625-973D-D6632A3398FD}"/>
    <dgm:cxn modelId="{E1F68926-78C4-4785-92C6-1CDBF342086A}" srcId="{1843BE4E-F578-44B0-B48F-9D39E4EDF0C3}" destId="{6A8D679E-7287-4548-AFA0-C20E27D3B8C7}" srcOrd="0" destOrd="0" parTransId="{95AC9DA0-4256-4C22-A58A-D26A8043C065}" sibTransId="{9744AAFA-0F05-4C43-BC70-05A6C8806458}"/>
    <dgm:cxn modelId="{ED5D3F60-C76F-41FE-95F3-2B4A02F069B0}" type="presOf" srcId="{DDBD2FEA-F91A-407A-985B-21CE5F210499}" destId="{25CAABF2-29C5-4002-8EFD-6C67F5EC3D11}" srcOrd="0" destOrd="0" presId="urn:microsoft.com/office/officeart/2024/3/layout/verticalVisualTextBlock1"/>
    <dgm:cxn modelId="{36EEEA47-8E7E-47BE-8711-6B796A5114A1}" srcId="{DDBD2FEA-F91A-407A-985B-21CE5F210499}" destId="{3E05F360-6A2A-4496-97F6-4409C4A0639A}" srcOrd="0" destOrd="0" parTransId="{44702020-F082-4550-9568-1A7E210D07FC}" sibTransId="{8F7AB772-39A7-41DD-B46E-CA33068C01D8}"/>
    <dgm:cxn modelId="{46EA9E4A-6D5F-4122-B8E7-DC67FBBB2CB2}" type="presOf" srcId="{B5C2D3E4-664E-4C02-B057-AF71F5BBEEAE}" destId="{1F145312-FF13-4B3B-A55C-3B4F7D1923AE}" srcOrd="0" destOrd="0" presId="urn:microsoft.com/office/officeart/2024/3/layout/verticalVisualTextBlock1"/>
    <dgm:cxn modelId="{05B5A37B-80CE-427C-9EB8-D2023C665D92}" type="presOf" srcId="{761E060D-B0EA-4625-973D-D6632A3398FD}" destId="{1FC8262F-5DDB-4DFB-98A6-D7CAB743B0DD}" srcOrd="0" destOrd="0" presId="urn:microsoft.com/office/officeart/2024/3/layout/verticalVisualTextBlock1"/>
    <dgm:cxn modelId="{E03DC881-4667-4CAD-86E3-55247885BE88}" srcId="{E6A2B53D-409F-4F99-B7BC-FDDB83A76CD6}" destId="{E871CE0F-E9DE-4FC6-BC6C-1C249BD80382}" srcOrd="0" destOrd="0" parTransId="{C32CAF4F-203B-498E-8CB4-B2BF5ED372B9}" sibTransId="{E11571C3-1390-4C47-95C1-F850B6A317F5}"/>
    <dgm:cxn modelId="{A230E290-0EE0-430C-904C-5F69CBD200FB}" srcId="{596E3EDC-2622-4DAC-BA84-9F66B34A6811}" destId="{DDBD2FEA-F91A-407A-985B-21CE5F210499}" srcOrd="2" destOrd="0" parTransId="{1D235B64-B584-4D55-B441-4309D3978E58}" sibTransId="{E7A441BE-2AD2-4625-AA02-B0486D006003}"/>
    <dgm:cxn modelId="{E4DF969D-B7BC-4150-9AB6-85D3E2C6142C}" type="presOf" srcId="{E6A2B53D-409F-4F99-B7BC-FDDB83A76CD6}" destId="{2210FBCF-6427-410C-8967-8E60DB09C2DC}" srcOrd="0" destOrd="0" presId="urn:microsoft.com/office/officeart/2024/3/layout/verticalVisualTextBlock1"/>
    <dgm:cxn modelId="{A8C8ECAE-5616-4375-8348-6DD43B80E841}" type="presOf" srcId="{E871CE0F-E9DE-4FC6-BC6C-1C249BD80382}" destId="{1EEF580F-FDBA-4C04-A095-0788E2E83378}" srcOrd="0" destOrd="0" presId="urn:microsoft.com/office/officeart/2024/3/layout/verticalVisualTextBlock1"/>
    <dgm:cxn modelId="{986E7EC0-1CF6-49BB-A088-45D472ED60BE}" type="presOf" srcId="{3E05F360-6A2A-4496-97F6-4409C4A0639A}" destId="{56F8ED66-347E-4761-9FEA-88CB6E95D107}" srcOrd="0" destOrd="0" presId="urn:microsoft.com/office/officeart/2024/3/layout/verticalVisualTextBlock1"/>
    <dgm:cxn modelId="{9D9757C2-7279-4569-AB80-B7B8F7B34A93}" type="presOf" srcId="{1843BE4E-F578-44B0-B48F-9D39E4EDF0C3}" destId="{D637439A-B324-43E7-83D0-21BBF09F1027}" srcOrd="0" destOrd="0" presId="urn:microsoft.com/office/officeart/2024/3/layout/verticalVisualTextBlock1"/>
    <dgm:cxn modelId="{AFF389D5-9CDC-4A08-B084-0FD1599710D0}" type="presOf" srcId="{596E3EDC-2622-4DAC-BA84-9F66B34A6811}" destId="{6D168FBE-CE5F-4A69-BDF8-370F7ABF8847}" srcOrd="0" destOrd="0" presId="urn:microsoft.com/office/officeart/2024/3/layout/verticalVisualTextBlock1"/>
    <dgm:cxn modelId="{F308DFDA-999A-445D-B03B-99C6E53E1DFA}" srcId="{596E3EDC-2622-4DAC-BA84-9F66B34A6811}" destId="{E6A2B53D-409F-4F99-B7BC-FDDB83A76CD6}" srcOrd="1" destOrd="0" parTransId="{F5C8F5BF-B2B1-4B4A-A552-1A228C548F3E}" sibTransId="{B5C2D3E4-664E-4C02-B057-AF71F5BBEEAE}"/>
    <dgm:cxn modelId="{ACD3326A-2F7E-499B-A709-3363970344B2}" type="presParOf" srcId="{6D168FBE-CE5F-4A69-BDF8-370F7ABF8847}" destId="{549EFF94-BDA0-491E-82A5-5E4A9F911FE2}" srcOrd="0" destOrd="0" presId="urn:microsoft.com/office/officeart/2024/3/layout/verticalVisualTextBlock1"/>
    <dgm:cxn modelId="{7955BD04-487E-473C-B06D-BE2B9DF1BDF0}" type="presParOf" srcId="{549EFF94-BDA0-491E-82A5-5E4A9F911FE2}" destId="{255B6DB6-DD71-466A-927F-70E6E3304FAE}" srcOrd="0" destOrd="0" presId="urn:microsoft.com/office/officeart/2024/3/layout/verticalVisualTextBlock1"/>
    <dgm:cxn modelId="{C8D21FD5-2EDF-423D-966E-73E2AF45AD45}" type="presParOf" srcId="{549EFF94-BDA0-491E-82A5-5E4A9F911FE2}" destId="{D637439A-B324-43E7-83D0-21BBF09F1027}" srcOrd="1" destOrd="0" presId="urn:microsoft.com/office/officeart/2024/3/layout/verticalVisualTextBlock1"/>
    <dgm:cxn modelId="{AFA75D0E-B1FB-44E2-8394-53568C0A14F6}" type="presParOf" srcId="{549EFF94-BDA0-491E-82A5-5E4A9F911FE2}" destId="{BC19C1FA-C213-424D-A1ED-92E09B1DAC66}" srcOrd="2" destOrd="0" presId="urn:microsoft.com/office/officeart/2024/3/layout/verticalVisualTextBlock1"/>
    <dgm:cxn modelId="{A0C44A1A-80D5-49FA-BCBB-A3C3574F2A6A}" type="presParOf" srcId="{6D168FBE-CE5F-4A69-BDF8-370F7ABF8847}" destId="{1FC8262F-5DDB-4DFB-98A6-D7CAB743B0DD}" srcOrd="1" destOrd="0" presId="urn:microsoft.com/office/officeart/2024/3/layout/verticalVisualTextBlock1"/>
    <dgm:cxn modelId="{26986C26-4E14-4381-8430-0994B7A903A9}" type="presParOf" srcId="{6D168FBE-CE5F-4A69-BDF8-370F7ABF8847}" destId="{5AA8B5A2-6A8C-4F74-9220-183AA5325F47}" srcOrd="2" destOrd="0" presId="urn:microsoft.com/office/officeart/2024/3/layout/verticalVisualTextBlock1"/>
    <dgm:cxn modelId="{A16AD9D7-2BF7-4D3C-85C8-A6F67508B849}" type="presParOf" srcId="{5AA8B5A2-6A8C-4F74-9220-183AA5325F47}" destId="{17008B4D-9502-4966-9EB4-580970809F8A}" srcOrd="0" destOrd="0" presId="urn:microsoft.com/office/officeart/2024/3/layout/verticalVisualTextBlock1"/>
    <dgm:cxn modelId="{C484DD94-7274-4B42-B35C-D44138571C1A}" type="presParOf" srcId="{5AA8B5A2-6A8C-4F74-9220-183AA5325F47}" destId="{2210FBCF-6427-410C-8967-8E60DB09C2DC}" srcOrd="1" destOrd="0" presId="urn:microsoft.com/office/officeart/2024/3/layout/verticalVisualTextBlock1"/>
    <dgm:cxn modelId="{469309D0-5217-4A1F-BD57-50076196DDB7}" type="presParOf" srcId="{5AA8B5A2-6A8C-4F74-9220-183AA5325F47}" destId="{1EEF580F-FDBA-4C04-A095-0788E2E83378}" srcOrd="2" destOrd="0" presId="urn:microsoft.com/office/officeart/2024/3/layout/verticalVisualTextBlock1"/>
    <dgm:cxn modelId="{BD37A13D-8674-4779-8720-E1D2F58794C5}" type="presParOf" srcId="{6D168FBE-CE5F-4A69-BDF8-370F7ABF8847}" destId="{1F145312-FF13-4B3B-A55C-3B4F7D1923AE}" srcOrd="3" destOrd="0" presId="urn:microsoft.com/office/officeart/2024/3/layout/verticalVisualTextBlock1"/>
    <dgm:cxn modelId="{4928D588-EA52-4C63-B171-2D0A3DB34169}" type="presParOf" srcId="{6D168FBE-CE5F-4A69-BDF8-370F7ABF8847}" destId="{9C4B0262-CF0C-4EE5-B6A4-DAC897EB4EAC}" srcOrd="4" destOrd="0" presId="urn:microsoft.com/office/officeart/2024/3/layout/verticalVisualTextBlock1"/>
    <dgm:cxn modelId="{99B91BE4-E93D-4F0C-8093-5076910505C0}" type="presParOf" srcId="{9C4B0262-CF0C-4EE5-B6A4-DAC897EB4EAC}" destId="{E218C7FD-17EE-4C82-B4A0-1F3EA88606E5}" srcOrd="0" destOrd="0" presId="urn:microsoft.com/office/officeart/2024/3/layout/verticalVisualTextBlock1"/>
    <dgm:cxn modelId="{E945D9D6-E27D-43E1-A18D-AF23E42330BD}" type="presParOf" srcId="{9C4B0262-CF0C-4EE5-B6A4-DAC897EB4EAC}" destId="{25CAABF2-29C5-4002-8EFD-6C67F5EC3D11}" srcOrd="1" destOrd="0" presId="urn:microsoft.com/office/officeart/2024/3/layout/verticalVisualTextBlock1"/>
    <dgm:cxn modelId="{7DC04921-2900-453E-B6CC-44BB64604CCD}" type="presParOf" srcId="{9C4B0262-CF0C-4EE5-B6A4-DAC897EB4EAC}" destId="{56F8ED66-347E-4761-9FEA-88CB6E95D107}"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94379F-4585-4A70-B511-C729D2B83581}"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7FADB17E-087B-42CF-9A6B-90842ABE3C89}">
      <dgm:prSet/>
      <dgm:spPr/>
      <dgm:t>
        <a:bodyPr/>
        <a:lstStyle/>
        <a:p>
          <a:pPr>
            <a:lnSpc>
              <a:spcPct val="100000"/>
            </a:lnSpc>
            <a:defRPr b="1"/>
          </a:pPr>
          <a:r>
            <a:rPr lang="en-US"/>
            <a:t>Foundational Concepts</a:t>
          </a:r>
        </a:p>
      </dgm:t>
    </dgm:pt>
    <dgm:pt modelId="{43B60A9F-4862-400C-9E93-90130BD5FE0D}" type="parTrans" cxnId="{2ED26113-1FBF-422D-BD8C-A99D4DC28320}">
      <dgm:prSet/>
      <dgm:spPr/>
      <dgm:t>
        <a:bodyPr/>
        <a:lstStyle/>
        <a:p>
          <a:endParaRPr lang="en-US"/>
        </a:p>
      </dgm:t>
    </dgm:pt>
    <dgm:pt modelId="{406D5CFF-EDFE-4616-804D-A4256A364294}" type="sibTrans" cxnId="{2ED26113-1FBF-422D-BD8C-A99D4DC28320}">
      <dgm:prSet/>
      <dgm:spPr/>
      <dgm:t>
        <a:bodyPr/>
        <a:lstStyle/>
        <a:p>
          <a:pPr>
            <a:lnSpc>
              <a:spcPct val="100000"/>
            </a:lnSpc>
            <a:defRPr b="1"/>
          </a:pPr>
          <a:endParaRPr lang="en-US"/>
        </a:p>
      </dgm:t>
    </dgm:pt>
    <dgm:pt modelId="{2DB4B0C9-4859-41C9-B84C-17FD1A515D66}">
      <dgm:prSet/>
      <dgm:spPr/>
      <dgm:t>
        <a:bodyPr/>
        <a:lstStyle/>
        <a:p>
          <a:pPr>
            <a:lnSpc>
              <a:spcPct val="100000"/>
            </a:lnSpc>
          </a:pPr>
          <a:r>
            <a:rPr lang="en-US"/>
            <a:t>Understanding core principles is essential for building advanced intelligent systems.</a:t>
          </a:r>
        </a:p>
      </dgm:t>
    </dgm:pt>
    <dgm:pt modelId="{2D910DC3-C2E3-43F0-BF70-96985EC55E2A}" type="parTrans" cxnId="{987636A0-F2D6-47D7-89F2-1AA3AD6DB08F}">
      <dgm:prSet/>
      <dgm:spPr/>
      <dgm:t>
        <a:bodyPr/>
        <a:lstStyle/>
        <a:p>
          <a:endParaRPr lang="en-US"/>
        </a:p>
      </dgm:t>
    </dgm:pt>
    <dgm:pt modelId="{70734701-B07D-47EE-AD11-C62BCC257D13}" type="sibTrans" cxnId="{987636A0-F2D6-47D7-89F2-1AA3AD6DB08F}">
      <dgm:prSet/>
      <dgm:spPr/>
      <dgm:t>
        <a:bodyPr/>
        <a:lstStyle/>
        <a:p>
          <a:endParaRPr lang="en-US"/>
        </a:p>
      </dgm:t>
    </dgm:pt>
    <dgm:pt modelId="{5136629A-EEA5-4D1C-B0B8-46E43A65BA38}">
      <dgm:prSet/>
      <dgm:spPr/>
      <dgm:t>
        <a:bodyPr/>
        <a:lstStyle/>
        <a:p>
          <a:pPr>
            <a:lnSpc>
              <a:spcPct val="100000"/>
            </a:lnSpc>
            <a:defRPr b="1"/>
          </a:pPr>
          <a:r>
            <a:rPr lang="en-US"/>
            <a:t>Collaboration and Negotiation</a:t>
          </a:r>
        </a:p>
      </dgm:t>
    </dgm:pt>
    <dgm:pt modelId="{9BFC6C17-A79F-4E9E-B6C5-98D747AB7C64}" type="parTrans" cxnId="{23736E20-889E-4C4D-AFD4-E21D53E6AB70}">
      <dgm:prSet/>
      <dgm:spPr/>
      <dgm:t>
        <a:bodyPr/>
        <a:lstStyle/>
        <a:p>
          <a:endParaRPr lang="en-US"/>
        </a:p>
      </dgm:t>
    </dgm:pt>
    <dgm:pt modelId="{D28959C0-BFCE-432D-B63B-D4AA4A3A2124}" type="sibTrans" cxnId="{23736E20-889E-4C4D-AFD4-E21D53E6AB70}">
      <dgm:prSet/>
      <dgm:spPr/>
      <dgm:t>
        <a:bodyPr/>
        <a:lstStyle/>
        <a:p>
          <a:pPr>
            <a:lnSpc>
              <a:spcPct val="100000"/>
            </a:lnSpc>
            <a:defRPr b="1"/>
          </a:pPr>
          <a:endParaRPr lang="en-US"/>
        </a:p>
      </dgm:t>
    </dgm:pt>
    <dgm:pt modelId="{50500DC2-9EAC-4975-910C-B46D021125C6}">
      <dgm:prSet/>
      <dgm:spPr/>
      <dgm:t>
        <a:bodyPr/>
        <a:lstStyle/>
        <a:p>
          <a:pPr>
            <a:lnSpc>
              <a:spcPct val="100000"/>
            </a:lnSpc>
          </a:pPr>
          <a:r>
            <a:rPr lang="en-US"/>
            <a:t>Effective agent interaction drives improved decision-making and system performance.</a:t>
          </a:r>
        </a:p>
      </dgm:t>
    </dgm:pt>
    <dgm:pt modelId="{D2AFB550-DB01-47D1-866E-0D95402F7F10}" type="parTrans" cxnId="{2042CE44-6A6D-4ABE-B78D-E3F0F67B2654}">
      <dgm:prSet/>
      <dgm:spPr/>
      <dgm:t>
        <a:bodyPr/>
        <a:lstStyle/>
        <a:p>
          <a:endParaRPr lang="en-US"/>
        </a:p>
      </dgm:t>
    </dgm:pt>
    <dgm:pt modelId="{BE17AA71-79FC-4745-8EDA-89E76E04E8C1}" type="sibTrans" cxnId="{2042CE44-6A6D-4ABE-B78D-E3F0F67B2654}">
      <dgm:prSet/>
      <dgm:spPr/>
      <dgm:t>
        <a:bodyPr/>
        <a:lstStyle/>
        <a:p>
          <a:endParaRPr lang="en-US"/>
        </a:p>
      </dgm:t>
    </dgm:pt>
    <dgm:pt modelId="{41662B8F-151A-47B1-B9BC-B9D51F2DF0A3}">
      <dgm:prSet/>
      <dgm:spPr/>
      <dgm:t>
        <a:bodyPr/>
        <a:lstStyle/>
        <a:p>
          <a:pPr>
            <a:lnSpc>
              <a:spcPct val="100000"/>
            </a:lnSpc>
            <a:defRPr b="1"/>
          </a:pPr>
          <a:r>
            <a:rPr lang="en-US"/>
            <a:t>Real-World Applications</a:t>
          </a:r>
        </a:p>
      </dgm:t>
    </dgm:pt>
    <dgm:pt modelId="{D9E0955C-B61C-434E-8786-20D4D6207696}" type="parTrans" cxnId="{F0EF74A1-A36C-4876-9433-A85FA81BC1D0}">
      <dgm:prSet/>
      <dgm:spPr/>
      <dgm:t>
        <a:bodyPr/>
        <a:lstStyle/>
        <a:p>
          <a:endParaRPr lang="en-US"/>
        </a:p>
      </dgm:t>
    </dgm:pt>
    <dgm:pt modelId="{D76008E4-9B44-4682-BF65-37A0307B6B47}" type="sibTrans" cxnId="{F0EF74A1-A36C-4876-9433-A85FA81BC1D0}">
      <dgm:prSet/>
      <dgm:spPr/>
      <dgm:t>
        <a:bodyPr/>
        <a:lstStyle/>
        <a:p>
          <a:endParaRPr lang="en-US"/>
        </a:p>
      </dgm:t>
    </dgm:pt>
    <dgm:pt modelId="{78336295-E625-44CB-8591-D3F2460C7B0E}">
      <dgm:prSet/>
      <dgm:spPr/>
      <dgm:t>
        <a:bodyPr/>
        <a:lstStyle/>
        <a:p>
          <a:pPr>
            <a:lnSpc>
              <a:spcPct val="100000"/>
            </a:lnSpc>
          </a:pPr>
          <a:r>
            <a:rPr lang="en-US"/>
            <a:t>Integrating intelligent systems into practical scenarios enhances technological evolution.</a:t>
          </a:r>
        </a:p>
      </dgm:t>
    </dgm:pt>
    <dgm:pt modelId="{792FF70C-6EA4-4F77-8E1B-3F90966E4D92}" type="parTrans" cxnId="{3B90B8E6-9D35-4841-B282-C513CEF8D4F9}">
      <dgm:prSet/>
      <dgm:spPr/>
      <dgm:t>
        <a:bodyPr/>
        <a:lstStyle/>
        <a:p>
          <a:endParaRPr lang="en-US"/>
        </a:p>
      </dgm:t>
    </dgm:pt>
    <dgm:pt modelId="{A0980B50-912F-408B-9FA7-7770241741D3}" type="sibTrans" cxnId="{3B90B8E6-9D35-4841-B282-C513CEF8D4F9}">
      <dgm:prSet/>
      <dgm:spPr/>
      <dgm:t>
        <a:bodyPr/>
        <a:lstStyle/>
        <a:p>
          <a:endParaRPr lang="en-US"/>
        </a:p>
      </dgm:t>
    </dgm:pt>
    <dgm:pt modelId="{BF4BCE48-338A-42DB-8240-227266825D6D}" type="pres">
      <dgm:prSet presAssocID="{9394379F-4585-4A70-B511-C729D2B83581}" presName="Name0" presStyleCnt="0">
        <dgm:presLayoutVars>
          <dgm:dir/>
          <dgm:resizeHandles val="exact"/>
        </dgm:presLayoutVars>
      </dgm:prSet>
      <dgm:spPr/>
    </dgm:pt>
    <dgm:pt modelId="{B9ABE39A-7832-4939-9972-4DB7248BE16E}" type="pres">
      <dgm:prSet presAssocID="{7FADB17E-087B-42CF-9A6B-90842ABE3C89}" presName="compNode" presStyleCnt="0"/>
      <dgm:spPr/>
    </dgm:pt>
    <dgm:pt modelId="{67A20FD9-3EF9-473B-AE2C-718969518DB0}" type="pres">
      <dgm:prSet presAssocID="{7FADB17E-087B-42CF-9A6B-90842ABE3C89}" presName="pictRect" presStyleLbl="revTx" presStyleIdx="0" presStyleCnt="6">
        <dgm:presLayoutVars>
          <dgm:chMax val="0"/>
          <dgm:bulletEnabled/>
        </dgm:presLayoutVars>
      </dgm:prSet>
      <dgm:spPr/>
    </dgm:pt>
    <dgm:pt modelId="{56495B73-928D-42F0-A1F2-D6B6EA3B8F9C}" type="pres">
      <dgm:prSet presAssocID="{7FADB17E-087B-42CF-9A6B-90842ABE3C89}" presName="textRect" presStyleLbl="revTx" presStyleIdx="1" presStyleCnt="6">
        <dgm:presLayoutVars>
          <dgm:bulletEnabled/>
        </dgm:presLayoutVars>
      </dgm:prSet>
      <dgm:spPr/>
    </dgm:pt>
    <dgm:pt modelId="{3E1A1650-4087-4F45-9297-86EE003C4EB8}" type="pres">
      <dgm:prSet presAssocID="{406D5CFF-EDFE-4616-804D-A4256A364294}" presName="sibTrans" presStyleLbl="sibTrans2D1" presStyleIdx="0" presStyleCnt="0"/>
      <dgm:spPr/>
    </dgm:pt>
    <dgm:pt modelId="{F30904FA-1277-4E89-BED0-C93FCE446D64}" type="pres">
      <dgm:prSet presAssocID="{5136629A-EEA5-4D1C-B0B8-46E43A65BA38}" presName="compNode" presStyleCnt="0"/>
      <dgm:spPr/>
    </dgm:pt>
    <dgm:pt modelId="{F5A49705-8FA9-47F1-A9AC-71946A20CACB}" type="pres">
      <dgm:prSet presAssocID="{5136629A-EEA5-4D1C-B0B8-46E43A65BA38}" presName="pictRect" presStyleLbl="revTx" presStyleIdx="2" presStyleCnt="6">
        <dgm:presLayoutVars>
          <dgm:chMax val="0"/>
          <dgm:bulletEnabled/>
        </dgm:presLayoutVars>
      </dgm:prSet>
      <dgm:spPr/>
    </dgm:pt>
    <dgm:pt modelId="{E3454BD3-8079-4476-A6FD-5684814A533D}" type="pres">
      <dgm:prSet presAssocID="{5136629A-EEA5-4D1C-B0B8-46E43A65BA38}" presName="textRect" presStyleLbl="revTx" presStyleIdx="3" presStyleCnt="6">
        <dgm:presLayoutVars>
          <dgm:bulletEnabled/>
        </dgm:presLayoutVars>
      </dgm:prSet>
      <dgm:spPr/>
    </dgm:pt>
    <dgm:pt modelId="{3E158AB2-99D8-404D-B2F2-B66B175642AE}" type="pres">
      <dgm:prSet presAssocID="{D28959C0-BFCE-432D-B63B-D4AA4A3A2124}" presName="sibTrans" presStyleLbl="sibTrans2D1" presStyleIdx="0" presStyleCnt="0"/>
      <dgm:spPr/>
    </dgm:pt>
    <dgm:pt modelId="{E3BAE6D7-36A8-4197-8450-65DAFD6A9E57}" type="pres">
      <dgm:prSet presAssocID="{41662B8F-151A-47B1-B9BC-B9D51F2DF0A3}" presName="compNode" presStyleCnt="0"/>
      <dgm:spPr/>
    </dgm:pt>
    <dgm:pt modelId="{ED41E3A7-A291-4B5B-BA3C-7639957278B4}" type="pres">
      <dgm:prSet presAssocID="{41662B8F-151A-47B1-B9BC-B9D51F2DF0A3}" presName="pictRect" presStyleLbl="revTx" presStyleIdx="4" presStyleCnt="6">
        <dgm:presLayoutVars>
          <dgm:chMax val="0"/>
          <dgm:bulletEnabled/>
        </dgm:presLayoutVars>
      </dgm:prSet>
      <dgm:spPr/>
    </dgm:pt>
    <dgm:pt modelId="{7311D163-C4B3-425F-87EF-E35A4721C3CF}" type="pres">
      <dgm:prSet presAssocID="{41662B8F-151A-47B1-B9BC-B9D51F2DF0A3}" presName="textRect" presStyleLbl="revTx" presStyleIdx="5" presStyleCnt="6">
        <dgm:presLayoutVars>
          <dgm:bulletEnabled/>
        </dgm:presLayoutVars>
      </dgm:prSet>
      <dgm:spPr/>
    </dgm:pt>
  </dgm:ptLst>
  <dgm:cxnLst>
    <dgm:cxn modelId="{2ED26113-1FBF-422D-BD8C-A99D4DC28320}" srcId="{9394379F-4585-4A70-B511-C729D2B83581}" destId="{7FADB17E-087B-42CF-9A6B-90842ABE3C89}" srcOrd="0" destOrd="0" parTransId="{43B60A9F-4862-400C-9E93-90130BD5FE0D}" sibTransId="{406D5CFF-EDFE-4616-804D-A4256A364294}"/>
    <dgm:cxn modelId="{4BEF8719-F076-4FE9-9533-84841BE189A9}" type="presOf" srcId="{5136629A-EEA5-4D1C-B0B8-46E43A65BA38}" destId="{F5A49705-8FA9-47F1-A9AC-71946A20CACB}" srcOrd="0" destOrd="0" presId="urn:microsoft.com/office/officeart/2024/3/layout/hArchList1"/>
    <dgm:cxn modelId="{7B357D1A-CAB1-4284-B30F-DE091A6A97CF}" type="presOf" srcId="{D28959C0-BFCE-432D-B63B-D4AA4A3A2124}" destId="{3E158AB2-99D8-404D-B2F2-B66B175642AE}" srcOrd="0" destOrd="0" presId="urn:microsoft.com/office/officeart/2024/3/layout/hArchList1"/>
    <dgm:cxn modelId="{23736E20-889E-4C4D-AFD4-E21D53E6AB70}" srcId="{9394379F-4585-4A70-B511-C729D2B83581}" destId="{5136629A-EEA5-4D1C-B0B8-46E43A65BA38}" srcOrd="1" destOrd="0" parTransId="{9BFC6C17-A79F-4E9E-B6C5-98D747AB7C64}" sibTransId="{D28959C0-BFCE-432D-B63B-D4AA4A3A2124}"/>
    <dgm:cxn modelId="{36ED3D40-D141-46F1-A451-F28B84AF5C87}" type="presOf" srcId="{2DB4B0C9-4859-41C9-B84C-17FD1A515D66}" destId="{56495B73-928D-42F0-A1F2-D6B6EA3B8F9C}" srcOrd="0" destOrd="0" presId="urn:microsoft.com/office/officeart/2024/3/layout/hArchList1"/>
    <dgm:cxn modelId="{7EE05942-7D9B-43D3-9D13-4EFBDC2FA05E}" type="presOf" srcId="{7FADB17E-087B-42CF-9A6B-90842ABE3C89}" destId="{67A20FD9-3EF9-473B-AE2C-718969518DB0}" srcOrd="0" destOrd="0" presId="urn:microsoft.com/office/officeart/2024/3/layout/hArchList1"/>
    <dgm:cxn modelId="{2042CE44-6A6D-4ABE-B78D-E3F0F67B2654}" srcId="{5136629A-EEA5-4D1C-B0B8-46E43A65BA38}" destId="{50500DC2-9EAC-4975-910C-B46D021125C6}" srcOrd="0" destOrd="0" parTransId="{D2AFB550-DB01-47D1-866E-0D95402F7F10}" sibTransId="{BE17AA71-79FC-4745-8EDA-89E76E04E8C1}"/>
    <dgm:cxn modelId="{5F10A955-DCD3-4C72-9954-E97A40FAFF86}" type="presOf" srcId="{41662B8F-151A-47B1-B9BC-B9D51F2DF0A3}" destId="{ED41E3A7-A291-4B5B-BA3C-7639957278B4}" srcOrd="0" destOrd="0" presId="urn:microsoft.com/office/officeart/2024/3/layout/hArchList1"/>
    <dgm:cxn modelId="{61106689-21B9-4882-B58A-5FDED1C84CA3}" type="presOf" srcId="{406D5CFF-EDFE-4616-804D-A4256A364294}" destId="{3E1A1650-4087-4F45-9297-86EE003C4EB8}" srcOrd="0" destOrd="0" presId="urn:microsoft.com/office/officeart/2024/3/layout/hArchList1"/>
    <dgm:cxn modelId="{987636A0-F2D6-47D7-89F2-1AA3AD6DB08F}" srcId="{7FADB17E-087B-42CF-9A6B-90842ABE3C89}" destId="{2DB4B0C9-4859-41C9-B84C-17FD1A515D66}" srcOrd="0" destOrd="0" parTransId="{2D910DC3-C2E3-43F0-BF70-96985EC55E2A}" sibTransId="{70734701-B07D-47EE-AD11-C62BCC257D13}"/>
    <dgm:cxn modelId="{F0EF74A1-A36C-4876-9433-A85FA81BC1D0}" srcId="{9394379F-4585-4A70-B511-C729D2B83581}" destId="{41662B8F-151A-47B1-B9BC-B9D51F2DF0A3}" srcOrd="2" destOrd="0" parTransId="{D9E0955C-B61C-434E-8786-20D4D6207696}" sibTransId="{D76008E4-9B44-4682-BF65-37A0307B6B47}"/>
    <dgm:cxn modelId="{A432F7B5-8BAF-465E-8DF5-0CF5AE596F43}" type="presOf" srcId="{78336295-E625-44CB-8591-D3F2460C7B0E}" destId="{7311D163-C4B3-425F-87EF-E35A4721C3CF}" srcOrd="0" destOrd="0" presId="urn:microsoft.com/office/officeart/2024/3/layout/hArchList1"/>
    <dgm:cxn modelId="{0174B6B6-F82E-44F4-AD38-ADD12981895C}" type="presOf" srcId="{50500DC2-9EAC-4975-910C-B46D021125C6}" destId="{E3454BD3-8079-4476-A6FD-5684814A533D}" srcOrd="0" destOrd="0" presId="urn:microsoft.com/office/officeart/2024/3/layout/hArchList1"/>
    <dgm:cxn modelId="{9F9D32B8-104B-4BC7-8DA9-E21A338AFD5F}" type="presOf" srcId="{9394379F-4585-4A70-B511-C729D2B83581}" destId="{BF4BCE48-338A-42DB-8240-227266825D6D}" srcOrd="0" destOrd="0" presId="urn:microsoft.com/office/officeart/2024/3/layout/hArchList1"/>
    <dgm:cxn modelId="{3B90B8E6-9D35-4841-B282-C513CEF8D4F9}" srcId="{41662B8F-151A-47B1-B9BC-B9D51F2DF0A3}" destId="{78336295-E625-44CB-8591-D3F2460C7B0E}" srcOrd="0" destOrd="0" parTransId="{792FF70C-6EA4-4F77-8E1B-3F90966E4D92}" sibTransId="{A0980B50-912F-408B-9FA7-7770241741D3}"/>
    <dgm:cxn modelId="{9952940D-4A0F-4DEE-AAD1-62221B3F7DFE}" type="presParOf" srcId="{BF4BCE48-338A-42DB-8240-227266825D6D}" destId="{B9ABE39A-7832-4939-9972-4DB7248BE16E}" srcOrd="0" destOrd="0" presId="urn:microsoft.com/office/officeart/2024/3/layout/hArchList1"/>
    <dgm:cxn modelId="{21C67652-25D1-4F58-BE5A-316BB3C6D426}" type="presParOf" srcId="{B9ABE39A-7832-4939-9972-4DB7248BE16E}" destId="{67A20FD9-3EF9-473B-AE2C-718969518DB0}" srcOrd="0" destOrd="0" presId="urn:microsoft.com/office/officeart/2024/3/layout/hArchList1"/>
    <dgm:cxn modelId="{B3482CCF-9A19-4453-8F37-8A5689ECDAE5}" type="presParOf" srcId="{B9ABE39A-7832-4939-9972-4DB7248BE16E}" destId="{56495B73-928D-42F0-A1F2-D6B6EA3B8F9C}" srcOrd="1" destOrd="0" presId="urn:microsoft.com/office/officeart/2024/3/layout/hArchList1"/>
    <dgm:cxn modelId="{2A8452E9-ADFA-49E3-8F5D-F15F957F2C0A}" type="presParOf" srcId="{BF4BCE48-338A-42DB-8240-227266825D6D}" destId="{3E1A1650-4087-4F45-9297-86EE003C4EB8}" srcOrd="1" destOrd="0" presId="urn:microsoft.com/office/officeart/2024/3/layout/hArchList1"/>
    <dgm:cxn modelId="{C173C6F6-3769-4BD2-93AC-17B59FBB5D2D}" type="presParOf" srcId="{BF4BCE48-338A-42DB-8240-227266825D6D}" destId="{F30904FA-1277-4E89-BED0-C93FCE446D64}" srcOrd="2" destOrd="0" presId="urn:microsoft.com/office/officeart/2024/3/layout/hArchList1"/>
    <dgm:cxn modelId="{B9E5871E-2CE0-4624-A5B6-AA3CD64D88F6}" type="presParOf" srcId="{F30904FA-1277-4E89-BED0-C93FCE446D64}" destId="{F5A49705-8FA9-47F1-A9AC-71946A20CACB}" srcOrd="0" destOrd="0" presId="urn:microsoft.com/office/officeart/2024/3/layout/hArchList1"/>
    <dgm:cxn modelId="{E9EB33A4-337F-40B2-A372-DEA8A9FF8B83}" type="presParOf" srcId="{F30904FA-1277-4E89-BED0-C93FCE446D64}" destId="{E3454BD3-8079-4476-A6FD-5684814A533D}" srcOrd="1" destOrd="0" presId="urn:microsoft.com/office/officeart/2024/3/layout/hArchList1"/>
    <dgm:cxn modelId="{AAC6EE1F-F92D-43D5-B0D0-857AAA8CCEDB}" type="presParOf" srcId="{BF4BCE48-338A-42DB-8240-227266825D6D}" destId="{3E158AB2-99D8-404D-B2F2-B66B175642AE}" srcOrd="3" destOrd="0" presId="urn:microsoft.com/office/officeart/2024/3/layout/hArchList1"/>
    <dgm:cxn modelId="{DCCA49EC-639B-478F-B1AD-C12C4BCB732C}" type="presParOf" srcId="{BF4BCE48-338A-42DB-8240-227266825D6D}" destId="{E3BAE6D7-36A8-4197-8450-65DAFD6A9E57}" srcOrd="4" destOrd="0" presId="urn:microsoft.com/office/officeart/2024/3/layout/hArchList1"/>
    <dgm:cxn modelId="{3B3ABD9D-C748-4EB0-82C5-845102E52E0C}" type="presParOf" srcId="{E3BAE6D7-36A8-4197-8450-65DAFD6A9E57}" destId="{ED41E3A7-A291-4B5B-BA3C-7639957278B4}" srcOrd="0" destOrd="0" presId="urn:microsoft.com/office/officeart/2024/3/layout/hArchList1"/>
    <dgm:cxn modelId="{7C86437F-F864-4C44-B221-2C7A29167816}" type="presParOf" srcId="{E3BAE6D7-36A8-4197-8450-65DAFD6A9E57}" destId="{7311D163-C4B3-425F-87EF-E35A4721C3CF}"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BB406-B31C-474A-A80B-8CE3992F5ED9}">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8897" r="14356" b="4"/>
          <a:stretch/>
        </a:blipFill>
        <a:ln>
          <a:noFill/>
        </a:ln>
        <a:effectLst/>
      </dsp:spPr>
      <dsp:style>
        <a:lnRef idx="0">
          <a:scrgbClr r="0" g="0" b="0"/>
        </a:lnRef>
        <a:fillRef idx="3">
          <a:scrgbClr r="0" g="0" b="0"/>
        </a:fillRef>
        <a:effectRef idx="2">
          <a:scrgbClr r="0" g="0" b="0"/>
        </a:effectRef>
        <a:fontRef idx="minor">
          <a:schemeClr val="lt1"/>
        </a:fontRef>
      </dsp:style>
    </dsp:sp>
    <dsp:sp modelId="{6085AFE9-AD5B-4818-B07B-A968635F82D6}">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Autonomous Agent Operation</a:t>
          </a:r>
        </a:p>
      </dsp:txBody>
      <dsp:txXfrm>
        <a:off x="1732009" y="0"/>
        <a:ext cx="9393022" cy="380326"/>
      </dsp:txXfrm>
    </dsp:sp>
    <dsp:sp modelId="{29EAD40F-0BAF-479D-B59A-35797A211379}">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Agents function independently, making decisions without centralized control to achieve assigned goals effectively.</a:t>
          </a:r>
        </a:p>
      </dsp:txBody>
      <dsp:txXfrm>
        <a:off x="1732009" y="380326"/>
        <a:ext cx="9393022" cy="1171682"/>
      </dsp:txXfrm>
    </dsp:sp>
    <dsp:sp modelId="{3B7A9F8F-D5E0-47CF-B585-AFF7BD106A86}">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9166" r="4087" b="4"/>
          <a:stretch/>
        </a:blipFill>
        <a:ln>
          <a:noFill/>
        </a:ln>
        <a:effectLst/>
      </dsp:spPr>
      <dsp:style>
        <a:lnRef idx="0">
          <a:scrgbClr r="0" g="0" b="0"/>
        </a:lnRef>
        <a:fillRef idx="3">
          <a:scrgbClr r="0" g="0" b="0"/>
        </a:fillRef>
        <a:effectRef idx="2">
          <a:scrgbClr r="0" g="0" b="0"/>
        </a:effectRef>
        <a:fontRef idx="minor">
          <a:schemeClr val="lt1"/>
        </a:fontRef>
      </dsp:style>
    </dsp:sp>
    <dsp:sp modelId="{727D7B5C-065B-4DA6-B707-E29FE66BEDEB}">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Communication Among Agents</a:t>
          </a:r>
        </a:p>
      </dsp:txBody>
      <dsp:txXfrm>
        <a:off x="1732009" y="1676170"/>
        <a:ext cx="9393022" cy="380326"/>
      </dsp:txXfrm>
    </dsp:sp>
    <dsp:sp modelId="{0A7E75E5-07E9-4F47-90DB-BAFA7F0F47B5}">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Agents exchange information to coordinate actions and enhance system performance through effective communication.</a:t>
          </a:r>
        </a:p>
      </dsp:txBody>
      <dsp:txXfrm>
        <a:off x="1732009" y="2056496"/>
        <a:ext cx="9393022" cy="1171682"/>
      </dsp:txXfrm>
    </dsp:sp>
    <dsp:sp modelId="{06B8F65C-0831-452D-B69B-BD33098463A4}">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3250" r="3" b="4"/>
          <a:stretch/>
        </a:blipFill>
        <a:ln>
          <a:noFill/>
        </a:ln>
        <a:effectLst/>
      </dsp:spPr>
      <dsp:style>
        <a:lnRef idx="0">
          <a:scrgbClr r="0" g="0" b="0"/>
        </a:lnRef>
        <a:fillRef idx="3">
          <a:scrgbClr r="0" g="0" b="0"/>
        </a:fillRef>
        <a:effectRef idx="2">
          <a:scrgbClr r="0" g="0" b="0"/>
        </a:effectRef>
        <a:fontRef idx="minor">
          <a:schemeClr val="lt1"/>
        </a:fontRef>
      </dsp:style>
    </dsp:sp>
    <dsp:sp modelId="{D523ED8F-EEA1-4427-BCC4-F4BDF44022EF}">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Cooperation and Conflict</a:t>
          </a:r>
        </a:p>
      </dsp:txBody>
      <dsp:txXfrm>
        <a:off x="1732009" y="3352340"/>
        <a:ext cx="9393022" cy="380326"/>
      </dsp:txXfrm>
    </dsp:sp>
    <dsp:sp modelId="{E1BC4DB6-AF42-41D3-9EF4-6F5CB941E17D}">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Agents cooperate to achieve shared objectives but can also have conflicts requiring resolution strategies.</a:t>
          </a:r>
        </a:p>
      </dsp:txBody>
      <dsp:txXfrm>
        <a:off x="1732009" y="3732666"/>
        <a:ext cx="9393022" cy="1171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B6DB6-DD71-466A-927F-70E6E3304FAE}">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2979" r="20273" b="4"/>
          <a:stretch/>
        </a:blipFill>
        <a:ln>
          <a:noFill/>
        </a:ln>
        <a:effectLst/>
      </dsp:spPr>
      <dsp:style>
        <a:lnRef idx="0">
          <a:scrgbClr r="0" g="0" b="0"/>
        </a:lnRef>
        <a:fillRef idx="3">
          <a:scrgbClr r="0" g="0" b="0"/>
        </a:fillRef>
        <a:effectRef idx="2">
          <a:scrgbClr r="0" g="0" b="0"/>
        </a:effectRef>
        <a:fontRef idx="minor">
          <a:schemeClr val="lt1"/>
        </a:fontRef>
      </dsp:style>
    </dsp:sp>
    <dsp:sp modelId="{D637439A-B324-43E7-83D0-21BBF09F1027}">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Continuous Learning</a:t>
          </a:r>
        </a:p>
      </dsp:txBody>
      <dsp:txXfrm>
        <a:off x="1732009" y="0"/>
        <a:ext cx="9393022" cy="380326"/>
      </dsp:txXfrm>
    </dsp:sp>
    <dsp:sp modelId="{BC19C1FA-C213-424D-A1ED-92E09B1DAC66}">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Agents constantly acquire knowledge from their environment to improve decision-making and skills.</a:t>
          </a:r>
        </a:p>
      </dsp:txBody>
      <dsp:txXfrm>
        <a:off x="1732009" y="380326"/>
        <a:ext cx="9393022" cy="1171682"/>
      </dsp:txXfrm>
    </dsp:sp>
    <dsp:sp modelId="{17008B4D-9502-4966-9EB4-580970809F8A}">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8749" r="6" b="7"/>
          <a:stretch/>
        </a:blipFill>
        <a:ln>
          <a:noFill/>
        </a:ln>
        <a:effectLst/>
      </dsp:spPr>
      <dsp:style>
        <a:lnRef idx="0">
          <a:scrgbClr r="0" g="0" b="0"/>
        </a:lnRef>
        <a:fillRef idx="3">
          <a:scrgbClr r="0" g="0" b="0"/>
        </a:fillRef>
        <a:effectRef idx="2">
          <a:scrgbClr r="0" g="0" b="0"/>
        </a:effectRef>
        <a:fontRef idx="minor">
          <a:schemeClr val="lt1"/>
        </a:fontRef>
      </dsp:style>
    </dsp:sp>
    <dsp:sp modelId="{2210FBCF-6427-410C-8967-8E60DB09C2DC}">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Behavioral Adaptation</a:t>
          </a:r>
        </a:p>
      </dsp:txBody>
      <dsp:txXfrm>
        <a:off x="1732009" y="1676170"/>
        <a:ext cx="9393022" cy="380326"/>
      </dsp:txXfrm>
    </dsp:sp>
    <dsp:sp modelId="{1EEF580F-FDBA-4C04-A095-0788E2E83378}">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Agents modify their actions based on feedback to enhance their effectiveness in dynamic environments.</a:t>
          </a:r>
        </a:p>
      </dsp:txBody>
      <dsp:txXfrm>
        <a:off x="1732009" y="2056496"/>
        <a:ext cx="9393022" cy="1171682"/>
      </dsp:txXfrm>
    </dsp:sp>
    <dsp:sp modelId="{E218C7FD-17EE-4C82-B4A0-1F3EA88606E5}">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3921" r="9332" b="4"/>
          <a:stretch/>
        </a:blipFill>
        <a:ln>
          <a:noFill/>
        </a:ln>
        <a:effectLst/>
      </dsp:spPr>
      <dsp:style>
        <a:lnRef idx="0">
          <a:scrgbClr r="0" g="0" b="0"/>
        </a:lnRef>
        <a:fillRef idx="3">
          <a:scrgbClr r="0" g="0" b="0"/>
        </a:fillRef>
        <a:effectRef idx="2">
          <a:scrgbClr r="0" g="0" b="0"/>
        </a:effectRef>
        <a:fontRef idx="minor">
          <a:schemeClr val="lt1"/>
        </a:fontRef>
      </dsp:style>
    </dsp:sp>
    <dsp:sp modelId="{25CAABF2-29C5-4002-8EFD-6C67F5EC3D11}">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Evolution Over Time</a:t>
          </a:r>
        </a:p>
      </dsp:txBody>
      <dsp:txXfrm>
        <a:off x="1732009" y="3352340"/>
        <a:ext cx="9393022" cy="380326"/>
      </dsp:txXfrm>
    </dsp:sp>
    <dsp:sp modelId="{56F8ED66-347E-4761-9FEA-88CB6E95D107}">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Through iterative learning and feedback, agents evolve to become more efficient and capable.</a:t>
          </a:r>
        </a:p>
      </dsp:txBody>
      <dsp:txXfrm>
        <a:off x="1732009" y="3732666"/>
        <a:ext cx="9393022" cy="11716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20FD9-3EF9-473B-AE2C-718969518DB0}">
      <dsp:nvSpPr>
        <dsp:cNvPr id="0" name=""/>
        <dsp:cNvSpPr/>
      </dsp:nvSpPr>
      <dsp:spPr>
        <a:xfrm>
          <a:off x="0" y="0"/>
          <a:ext cx="2634614" cy="63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Foundational Concepts</a:t>
          </a:r>
        </a:p>
      </dsp:txBody>
      <dsp:txXfrm>
        <a:off x="0" y="0"/>
        <a:ext cx="2634614" cy="634079"/>
      </dsp:txXfrm>
    </dsp:sp>
    <dsp:sp modelId="{56495B73-928D-42F0-A1F2-D6B6EA3B8F9C}">
      <dsp:nvSpPr>
        <dsp:cNvPr id="0" name=""/>
        <dsp:cNvSpPr/>
      </dsp:nvSpPr>
      <dsp:spPr>
        <a:xfrm>
          <a:off x="0" y="634079"/>
          <a:ext cx="2634614" cy="119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core principles is essential for building advanced intelligent systems.</a:t>
          </a:r>
        </a:p>
      </dsp:txBody>
      <dsp:txXfrm>
        <a:off x="0" y="634079"/>
        <a:ext cx="2634614" cy="1194720"/>
      </dsp:txXfrm>
    </dsp:sp>
    <dsp:sp modelId="{F5A49705-8FA9-47F1-A9AC-71946A20CACB}">
      <dsp:nvSpPr>
        <dsp:cNvPr id="0" name=""/>
        <dsp:cNvSpPr/>
      </dsp:nvSpPr>
      <dsp:spPr>
        <a:xfrm>
          <a:off x="2898076" y="0"/>
          <a:ext cx="2634614" cy="63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Collaboration and Negotiation</a:t>
          </a:r>
        </a:p>
      </dsp:txBody>
      <dsp:txXfrm>
        <a:off x="2898076" y="0"/>
        <a:ext cx="2634614" cy="634079"/>
      </dsp:txXfrm>
    </dsp:sp>
    <dsp:sp modelId="{E3454BD3-8079-4476-A6FD-5684814A533D}">
      <dsp:nvSpPr>
        <dsp:cNvPr id="0" name=""/>
        <dsp:cNvSpPr/>
      </dsp:nvSpPr>
      <dsp:spPr>
        <a:xfrm>
          <a:off x="2898076" y="634079"/>
          <a:ext cx="2634614" cy="119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Effective agent interaction drives improved decision-making and system performance.</a:t>
          </a:r>
        </a:p>
      </dsp:txBody>
      <dsp:txXfrm>
        <a:off x="2898076" y="634079"/>
        <a:ext cx="2634614" cy="1194720"/>
      </dsp:txXfrm>
    </dsp:sp>
    <dsp:sp modelId="{ED41E3A7-A291-4B5B-BA3C-7639957278B4}">
      <dsp:nvSpPr>
        <dsp:cNvPr id="0" name=""/>
        <dsp:cNvSpPr/>
      </dsp:nvSpPr>
      <dsp:spPr>
        <a:xfrm>
          <a:off x="5796152" y="0"/>
          <a:ext cx="2634614" cy="63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Real-World Applications</a:t>
          </a:r>
        </a:p>
      </dsp:txBody>
      <dsp:txXfrm>
        <a:off x="5796152" y="0"/>
        <a:ext cx="2634614" cy="634079"/>
      </dsp:txXfrm>
    </dsp:sp>
    <dsp:sp modelId="{7311D163-C4B3-425F-87EF-E35A4721C3CF}">
      <dsp:nvSpPr>
        <dsp:cNvPr id="0" name=""/>
        <dsp:cNvSpPr/>
      </dsp:nvSpPr>
      <dsp:spPr>
        <a:xfrm>
          <a:off x="5796152" y="634079"/>
          <a:ext cx="2634614" cy="119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Integrating intelligent systems into practical scenarios enhances technological evolution.</a:t>
          </a:r>
        </a:p>
      </dsp:txBody>
      <dsp:txXfrm>
        <a:off x="5796152" y="634079"/>
        <a:ext cx="2634614" cy="1194720"/>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11767-6FB1-456D-AD39-077304586A06}" type="datetimeFigureOut">
              <a:rPr lang="en-US" smtClean="0"/>
              <a:t>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227CC-C9A7-49BE-897E-B7C3D3278121}" type="slidenum">
              <a:rPr lang="en-US" smtClean="0"/>
              <a:t>‹#›</a:t>
            </a:fld>
            <a:endParaRPr lang="en-US"/>
          </a:p>
        </p:txBody>
      </p:sp>
    </p:spTree>
    <p:extLst>
      <p:ext uri="{BB962C8B-B14F-4D97-AF65-F5344CB8AC3E}">
        <p14:creationId xmlns:p14="http://schemas.microsoft.com/office/powerpoint/2010/main" val="2669894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explores the concept of large language models (LLMs) functioning as operating systems with a focus on agent memory. We will cover foundational concepts, key mechanisms, reasoning and collaboration in multi-agent systems, as well as negotiation, applications, and evolution.
</a:t>
            </a:r>
          </a:p>
        </p:txBody>
      </p:sp>
      <p:sp>
        <p:nvSpPr>
          <p:cNvPr id="4" name="Slide Number Placeholder 3"/>
          <p:cNvSpPr>
            <a:spLocks noGrp="1"/>
          </p:cNvSpPr>
          <p:nvPr>
            <p:ph type="sldNum" sz="quarter" idx="5"/>
          </p:nvPr>
        </p:nvSpPr>
        <p:spPr/>
        <p:txBody>
          <a:bodyPr/>
          <a:lstStyle/>
          <a:p>
            <a:fld id="{83C0B06D-E07A-4322-9FFC-2ABF6E5535BC}" type="slidenum">
              <a:rPr lang="en-US" smtClean="0"/>
              <a:t>1</a:t>
            </a:fld>
            <a:endParaRPr lang="en-US"/>
          </a:p>
        </p:txBody>
      </p:sp>
    </p:spTree>
    <p:extLst>
      <p:ext uri="{BB962C8B-B14F-4D97-AF65-F5344CB8AC3E}">
        <p14:creationId xmlns:p14="http://schemas.microsoft.com/office/powerpoint/2010/main" val="3934481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Robust communication protocols enable agents to exchange information reliably and efficiently, supporting cooperation and conflict resolution.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10</a:t>
            </a:fld>
            <a:endParaRPr lang="en-US"/>
          </a:p>
        </p:txBody>
      </p:sp>
    </p:spTree>
    <p:extLst>
      <p:ext uri="{BB962C8B-B14F-4D97-AF65-F5344CB8AC3E}">
        <p14:creationId xmlns:p14="http://schemas.microsoft.com/office/powerpoint/2010/main" val="2641768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Efficient memory management is critical for agents to store knowledge and recall information when needed, optimizing decision-making and learning processes.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11</a:t>
            </a:fld>
            <a:endParaRPr lang="en-US"/>
          </a:p>
        </p:txBody>
      </p:sp>
    </p:spTree>
    <p:extLst>
      <p:ext uri="{BB962C8B-B14F-4D97-AF65-F5344CB8AC3E}">
        <p14:creationId xmlns:p14="http://schemas.microsoft.com/office/powerpoint/2010/main" val="396979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explore how agents reason under uncertainty, collaborate by sharing resources, and coordinate their actions to achieve complex objectives.</a:t>
            </a:r>
          </a:p>
        </p:txBody>
      </p:sp>
      <p:sp>
        <p:nvSpPr>
          <p:cNvPr id="4" name="Slide Number Placeholder 3"/>
          <p:cNvSpPr>
            <a:spLocks noGrp="1"/>
          </p:cNvSpPr>
          <p:nvPr>
            <p:ph type="sldNum" sz="quarter" idx="5"/>
          </p:nvPr>
        </p:nvSpPr>
        <p:spPr/>
        <p:txBody>
          <a:bodyPr/>
          <a:lstStyle/>
          <a:p>
            <a:fld id="{83C0B06D-E07A-4322-9FFC-2ABF6E5535BC}" type="slidenum">
              <a:rPr lang="en-US" smtClean="0"/>
              <a:t>12</a:t>
            </a:fld>
            <a:endParaRPr lang="en-US"/>
          </a:p>
        </p:txBody>
      </p:sp>
    </p:spTree>
    <p:extLst>
      <p:ext uri="{BB962C8B-B14F-4D97-AF65-F5344CB8AC3E}">
        <p14:creationId xmlns:p14="http://schemas.microsoft.com/office/powerpoint/2010/main" val="191605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Agents often operate with incomplete information, requiring inference techniques to make educated guesses about the environment and other agents' states.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13</a:t>
            </a:fld>
            <a:endParaRPr lang="en-US"/>
          </a:p>
        </p:txBody>
      </p:sp>
    </p:spTree>
    <p:extLst>
      <p:ext uri="{BB962C8B-B14F-4D97-AF65-F5344CB8AC3E}">
        <p14:creationId xmlns:p14="http://schemas.microsoft.com/office/powerpoint/2010/main" val="982482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Techniques such as probabilistic reasoning, Bayesian networks, and heuristic approaches help agents reason effectively despite uncertainty.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14</a:t>
            </a:fld>
            <a:endParaRPr lang="en-US"/>
          </a:p>
        </p:txBody>
      </p:sp>
    </p:spTree>
    <p:extLst>
      <p:ext uri="{BB962C8B-B14F-4D97-AF65-F5344CB8AC3E}">
        <p14:creationId xmlns:p14="http://schemas.microsoft.com/office/powerpoint/2010/main" val="244334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Collaboration involves agents sharing information and resources, coordinating actions, and collectively learning to improve system performance.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15</a:t>
            </a:fld>
            <a:endParaRPr lang="en-US"/>
          </a:p>
        </p:txBody>
      </p:sp>
    </p:spTree>
    <p:extLst>
      <p:ext uri="{BB962C8B-B14F-4D97-AF65-F5344CB8AC3E}">
        <p14:creationId xmlns:p14="http://schemas.microsoft.com/office/powerpoint/2010/main" val="2511683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final section addresses how agents negotiate, practical applications of multi-agent systems, and how agents evolve through learning and adaptation.</a:t>
            </a:r>
          </a:p>
        </p:txBody>
      </p:sp>
      <p:sp>
        <p:nvSpPr>
          <p:cNvPr id="4" name="Slide Number Placeholder 3"/>
          <p:cNvSpPr>
            <a:spLocks noGrp="1"/>
          </p:cNvSpPr>
          <p:nvPr>
            <p:ph type="sldNum" sz="quarter" idx="5"/>
          </p:nvPr>
        </p:nvSpPr>
        <p:spPr/>
        <p:txBody>
          <a:bodyPr/>
          <a:lstStyle/>
          <a:p>
            <a:fld id="{83C0B06D-E07A-4322-9FFC-2ABF6E5535BC}" type="slidenum">
              <a:rPr lang="en-US" smtClean="0"/>
              <a:t>16</a:t>
            </a:fld>
            <a:endParaRPr lang="en-US"/>
          </a:p>
        </p:txBody>
      </p:sp>
    </p:spTree>
    <p:extLst>
      <p:ext uri="{BB962C8B-B14F-4D97-AF65-F5344CB8AC3E}">
        <p14:creationId xmlns:p14="http://schemas.microsoft.com/office/powerpoint/2010/main" val="2027125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Agents engage in decision-making and negotiation to reconcile differing goals and preferences, ensuring efficient and balanced outcomes.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17</a:t>
            </a:fld>
            <a:endParaRPr lang="en-US"/>
          </a:p>
        </p:txBody>
      </p:sp>
    </p:spTree>
    <p:extLst>
      <p:ext uri="{BB962C8B-B14F-4D97-AF65-F5344CB8AC3E}">
        <p14:creationId xmlns:p14="http://schemas.microsoft.com/office/powerpoint/2010/main" val="2936814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Strategies include compromise, auction-based methods, and game-theoretic approaches to resolve conflicts and align agent objectives.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18</a:t>
            </a:fld>
            <a:endParaRPr lang="en-US"/>
          </a:p>
        </p:txBody>
      </p:sp>
    </p:spTree>
    <p:extLst>
      <p:ext uri="{BB962C8B-B14F-4D97-AF65-F5344CB8AC3E}">
        <p14:creationId xmlns:p14="http://schemas.microsoft.com/office/powerpoint/2010/main" val="3445440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Multi-agent systems are applied in diverse fields such as cooperative robotics, automated trading in finance, and optimized logistics and supply chain management.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19</a:t>
            </a:fld>
            <a:endParaRPr lang="en-US"/>
          </a:p>
        </p:txBody>
      </p:sp>
    </p:spTree>
    <p:extLst>
      <p:ext uri="{BB962C8B-B14F-4D97-AF65-F5344CB8AC3E}">
        <p14:creationId xmlns:p14="http://schemas.microsoft.com/office/powerpoint/2010/main" val="3342390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by examining foundational concepts of agent-based operating systems, then move on to key mechanisms that enable agent functionality. Next, we will discuss reasoning and collaboration in multi-agent systems, and finally explore agent negotiation, real-world applications, and the evolution of agents.</a:t>
            </a:r>
          </a:p>
        </p:txBody>
      </p:sp>
      <p:sp>
        <p:nvSpPr>
          <p:cNvPr id="4" name="Slide Number Placeholder 3"/>
          <p:cNvSpPr>
            <a:spLocks noGrp="1"/>
          </p:cNvSpPr>
          <p:nvPr>
            <p:ph type="sldNum" sz="quarter" idx="5"/>
          </p:nvPr>
        </p:nvSpPr>
        <p:spPr/>
        <p:txBody>
          <a:bodyPr/>
          <a:lstStyle/>
          <a:p>
            <a:fld id="{83C0B06D-E07A-4322-9FFC-2ABF6E5535BC}" type="slidenum">
              <a:rPr lang="en-US" smtClean="0"/>
              <a:t>2</a:t>
            </a:fld>
            <a:endParaRPr lang="en-US"/>
          </a:p>
        </p:txBody>
      </p:sp>
    </p:spTree>
    <p:extLst>
      <p:ext uri="{BB962C8B-B14F-4D97-AF65-F5344CB8AC3E}">
        <p14:creationId xmlns:p14="http://schemas.microsoft.com/office/powerpoint/2010/main" val="31539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Agents continuously learn from their environment and feedback, adapting their behavior to enhance performance and evolve over time.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20</a:t>
            </a:fld>
            <a:endParaRPr lang="en-US"/>
          </a:p>
        </p:txBody>
      </p:sp>
    </p:spTree>
    <p:extLst>
      <p:ext uri="{BB962C8B-B14F-4D97-AF65-F5344CB8AC3E}">
        <p14:creationId xmlns:p14="http://schemas.microsoft.com/office/powerpoint/2010/main" val="373081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 summary, mastering the fundamentals of agent-based operating systems and their memory mechanisms enables the development of advanced, adaptive, and intelligent multi-agent systems.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21</a:t>
            </a:fld>
            <a:endParaRPr lang="en-US"/>
          </a:p>
        </p:txBody>
      </p:sp>
    </p:spTree>
    <p:extLst>
      <p:ext uri="{BB962C8B-B14F-4D97-AF65-F5344CB8AC3E}">
        <p14:creationId xmlns:p14="http://schemas.microsoft.com/office/powerpoint/2010/main" val="2594218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exploration of LLMs as operating systems with agent memory highlights the importance of foundational concepts, mechanisms, reasoning, collaboration, negotiation, and real-world applications. Together, these elements drive the evolution of intelligent multi-agent systems.</a:t>
            </a:r>
          </a:p>
        </p:txBody>
      </p:sp>
      <p:sp>
        <p:nvSpPr>
          <p:cNvPr id="4" name="Slide Number Placeholder 3"/>
          <p:cNvSpPr>
            <a:spLocks noGrp="1"/>
          </p:cNvSpPr>
          <p:nvPr>
            <p:ph type="sldNum" sz="quarter" idx="5"/>
          </p:nvPr>
        </p:nvSpPr>
        <p:spPr/>
        <p:txBody>
          <a:bodyPr/>
          <a:lstStyle/>
          <a:p>
            <a:fld id="{83C0B06D-E07A-4322-9FFC-2ABF6E5535BC}" type="slidenum">
              <a:rPr lang="en-US" smtClean="0"/>
              <a:t>22</a:t>
            </a:fld>
            <a:endParaRPr lang="en-US"/>
          </a:p>
        </p:txBody>
      </p:sp>
    </p:spTree>
    <p:extLst>
      <p:ext uri="{BB962C8B-B14F-4D97-AF65-F5344CB8AC3E}">
        <p14:creationId xmlns:p14="http://schemas.microsoft.com/office/powerpoint/2010/main" val="1367038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introduces the core ideas behind agent-based operating systems, including futuristic OS interfaces, the autonomy of agents, and the dynamics of agent communication, cooperation, and conflict.</a:t>
            </a:r>
          </a:p>
        </p:txBody>
      </p:sp>
      <p:sp>
        <p:nvSpPr>
          <p:cNvPr id="4" name="Slide Number Placeholder 3"/>
          <p:cNvSpPr>
            <a:spLocks noGrp="1"/>
          </p:cNvSpPr>
          <p:nvPr>
            <p:ph type="sldNum" sz="quarter" idx="5"/>
          </p:nvPr>
        </p:nvSpPr>
        <p:spPr/>
        <p:txBody>
          <a:bodyPr/>
          <a:lstStyle/>
          <a:p>
            <a:fld id="{83C0B06D-E07A-4322-9FFC-2ABF6E5535BC}" type="slidenum">
              <a:rPr lang="en-US" smtClean="0"/>
              <a:t>3</a:t>
            </a:fld>
            <a:endParaRPr lang="en-US"/>
          </a:p>
        </p:txBody>
      </p:sp>
    </p:spTree>
    <p:extLst>
      <p:ext uri="{BB962C8B-B14F-4D97-AF65-F5344CB8AC3E}">
        <p14:creationId xmlns:p14="http://schemas.microsoft.com/office/powerpoint/2010/main" val="299757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Futuristic operating systems integrate AI agents as primary interfaces, enabling intelligent and adaptive user experiences. These agents act autonomously to assist users in complex tasks, making systems more responsive and context-aware.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4</a:t>
            </a:fld>
            <a:endParaRPr lang="en-US"/>
          </a:p>
        </p:txBody>
      </p:sp>
    </p:spTree>
    <p:extLst>
      <p:ext uri="{BB962C8B-B14F-4D97-AF65-F5344CB8AC3E}">
        <p14:creationId xmlns:p14="http://schemas.microsoft.com/office/powerpoint/2010/main" val="2425554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Agents operate as independent entities that communicate and cooperate to achieve goals, yet they may also experience conflicts. Understanding these interactions is essential for designing effective multi-agent systems.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5</a:t>
            </a:fld>
            <a:endParaRPr lang="en-US"/>
          </a:p>
        </p:txBody>
      </p:sp>
    </p:spTree>
    <p:extLst>
      <p:ext uri="{BB962C8B-B14F-4D97-AF65-F5344CB8AC3E}">
        <p14:creationId xmlns:p14="http://schemas.microsoft.com/office/powerpoint/2010/main" val="3026430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Conflicts among agents can arise due to competing objectives or resource contention. Resolution strategies include negotiation, arbitration, and consensus-building to maintain system harmony.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6</a:t>
            </a:fld>
            <a:endParaRPr lang="en-US"/>
          </a:p>
        </p:txBody>
      </p:sp>
    </p:spTree>
    <p:extLst>
      <p:ext uri="{BB962C8B-B14F-4D97-AF65-F5344CB8AC3E}">
        <p14:creationId xmlns:p14="http://schemas.microsoft.com/office/powerpoint/2010/main" val="54667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mechanisms that empower agents to function effectively, focusing on context, state tracking, communication protocols, and efficient memory management.</a:t>
            </a:r>
          </a:p>
        </p:txBody>
      </p:sp>
      <p:sp>
        <p:nvSpPr>
          <p:cNvPr id="4" name="Slide Number Placeholder 3"/>
          <p:cNvSpPr>
            <a:spLocks noGrp="1"/>
          </p:cNvSpPr>
          <p:nvPr>
            <p:ph type="sldNum" sz="quarter" idx="5"/>
          </p:nvPr>
        </p:nvSpPr>
        <p:spPr/>
        <p:txBody>
          <a:bodyPr/>
          <a:lstStyle/>
          <a:p>
            <a:fld id="{83C0B06D-E07A-4322-9FFC-2ABF6E5535BC}" type="slidenum">
              <a:rPr lang="en-US" smtClean="0"/>
              <a:t>7</a:t>
            </a:fld>
            <a:endParaRPr lang="en-US"/>
          </a:p>
        </p:txBody>
      </p:sp>
    </p:spTree>
    <p:extLst>
      <p:ext uri="{BB962C8B-B14F-4D97-AF65-F5344CB8AC3E}">
        <p14:creationId xmlns:p14="http://schemas.microsoft.com/office/powerpoint/2010/main" val="3085433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Context provides agents with relevant environmental and historical information, allowing them to make informed and adaptive decisions aligned with system goals.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8</a:t>
            </a:fld>
            <a:endParaRPr lang="en-US"/>
          </a:p>
        </p:txBody>
      </p:sp>
    </p:spTree>
    <p:extLst>
      <p:ext uri="{BB962C8B-B14F-4D97-AF65-F5344CB8AC3E}">
        <p14:creationId xmlns:p14="http://schemas.microsoft.com/office/powerpoint/2010/main" val="3230002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Shared variables help maintain a consistent state across multiple agents, facilitating coordination and synchronized actions in dynamic environments.
Image source: Microsoft 365 content library
</a:t>
            </a:r>
          </a:p>
        </p:txBody>
      </p:sp>
      <p:sp>
        <p:nvSpPr>
          <p:cNvPr id="4" name="Slide Number Placeholder 3"/>
          <p:cNvSpPr>
            <a:spLocks noGrp="1"/>
          </p:cNvSpPr>
          <p:nvPr>
            <p:ph type="sldNum" sz="quarter" idx="5"/>
          </p:nvPr>
        </p:nvSpPr>
        <p:spPr/>
        <p:txBody>
          <a:bodyPr/>
          <a:lstStyle/>
          <a:p>
            <a:fld id="{83C0B06D-E07A-4322-9FFC-2ABF6E5535BC}" type="slidenum">
              <a:rPr lang="en-US" smtClean="0"/>
              <a:t>9</a:t>
            </a:fld>
            <a:endParaRPr lang="en-US"/>
          </a:p>
        </p:txBody>
      </p:sp>
    </p:spTree>
    <p:extLst>
      <p:ext uri="{BB962C8B-B14F-4D97-AF65-F5344CB8AC3E}">
        <p14:creationId xmlns:p14="http://schemas.microsoft.com/office/powerpoint/2010/main" val="818868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96172717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9706693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91904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4385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81663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44166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88394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07501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08806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45425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631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11/9/2025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560983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132598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60111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14488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851767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564803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68071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70668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1496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05938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079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11/9/2025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8549446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842587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399714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1531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97129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11/9/2025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00068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11/9/2025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87469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11/9/2025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540471"/>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11/9/2025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6783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11/9/2025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0814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11/9/2025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080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3997581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11/9/2025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23924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11/9/2025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651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0199005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11/9/2025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5821972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11/9/2025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64290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11/9/2025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631815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11/9/2025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0821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72164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25258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609172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11/9/2025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67766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11/9/2025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3726283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11/9/2025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3477898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4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EC553-D4EF-6D0C-AB13-93DEAD9F524C}"/>
              </a:ext>
            </a:extLst>
          </p:cNvPr>
          <p:cNvSpPr>
            <a:spLocks noGrp="1"/>
          </p:cNvSpPr>
          <p:nvPr>
            <p:ph type="ctrTitle"/>
          </p:nvPr>
        </p:nvSpPr>
        <p:spPr>
          <a:xfrm>
            <a:off x="431172" y="3425399"/>
            <a:ext cx="7685140" cy="2621154"/>
          </a:xfrm>
        </p:spPr>
        <p:txBody>
          <a:bodyPr anchor="b">
            <a:normAutofit/>
          </a:bodyPr>
          <a:lstStyle/>
          <a:p>
            <a:r>
              <a:rPr lang="en-US" sz="4000"/>
              <a:t>LLMs as Operating Systems: Agent Memory – A Comprehensive Exploration</a:t>
            </a:r>
          </a:p>
        </p:txBody>
      </p:sp>
      <p:sp>
        <p:nvSpPr>
          <p:cNvPr id="3" name="Subtitle 2">
            <a:extLst>
              <a:ext uri="{FF2B5EF4-FFF2-40B4-BE49-F238E27FC236}">
                <a16:creationId xmlns:a16="http://schemas.microsoft.com/office/drawing/2014/main" id="{317B630B-10A4-439B-B6F4-A83694290CE3}"/>
              </a:ext>
            </a:extLst>
          </p:cNvPr>
          <p:cNvSpPr>
            <a:spLocks noGrp="1"/>
          </p:cNvSpPr>
          <p:nvPr>
            <p:ph type="subTitle" idx="1"/>
          </p:nvPr>
        </p:nvSpPr>
        <p:spPr>
          <a:xfrm>
            <a:off x="431172" y="415057"/>
            <a:ext cx="7685139" cy="1414091"/>
          </a:xfrm>
        </p:spPr>
        <p:txBody>
          <a:bodyPr>
            <a:normAutofit/>
          </a:bodyPr>
          <a:lstStyle/>
          <a:p>
            <a:r>
              <a:rPr lang="en-US"/>
              <a:t>Exploring memory, reasoning, and collaboration in AI systems</a:t>
            </a:r>
          </a:p>
        </p:txBody>
      </p:sp>
      <p:sp>
        <p:nvSpPr>
          <p:cNvPr id="4" name="Date Placeholder 3">
            <a:extLst>
              <a:ext uri="{FF2B5EF4-FFF2-40B4-BE49-F238E27FC236}">
                <a16:creationId xmlns:a16="http://schemas.microsoft.com/office/drawing/2014/main" id="{BC3AA8C1-E3AD-F1FC-02EC-87032FADD3DB}"/>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3EBA5AFC-A9BA-2AD8-E2F2-C8D57561CCC8}"/>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F67078FE-81CA-B02D-D38C-188C73D8944F}"/>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a:t>
            </a:fld>
            <a:endParaRPr lang="en-US"/>
          </a:p>
        </p:txBody>
      </p:sp>
    </p:spTree>
    <p:extLst>
      <p:ext uri="{BB962C8B-B14F-4D97-AF65-F5344CB8AC3E}">
        <p14:creationId xmlns:p14="http://schemas.microsoft.com/office/powerpoint/2010/main" val="1191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42"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FB970-34DA-6DC8-3E25-C71D2918B55A}"/>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sz="2700" b="0" kern="1200" cap="all" baseline="0">
                <a:latin typeface="+mj-lt"/>
                <a:ea typeface="+mj-ea"/>
                <a:cs typeface="+mj-cs"/>
              </a:rPr>
              <a:t>Communication Protocols for Effective Agent Interaction</a:t>
            </a:r>
          </a:p>
        </p:txBody>
      </p:sp>
      <p:sp>
        <p:nvSpPr>
          <p:cNvPr id="8" name="TextBox 7">
            <a:extLst>
              <a:ext uri="{FF2B5EF4-FFF2-40B4-BE49-F238E27FC236}">
                <a16:creationId xmlns:a16="http://schemas.microsoft.com/office/drawing/2014/main" id="{3EEE5E6E-5714-4C8C-98F2-E3DCC8A211C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Reliable Information Exchange</a:t>
            </a:r>
          </a:p>
          <a:p>
            <a:pPr marL="0" lvl="1" indent="0">
              <a:spcBef>
                <a:spcPts val="1000"/>
              </a:spcBef>
              <a:spcAft>
                <a:spcPts val="600"/>
              </a:spcAft>
              <a:buFont typeface="Arial" panose="020B0604020202020204" pitchFamily="34" charset="0"/>
              <a:buNone/>
            </a:pPr>
            <a:r>
              <a:rPr lang="en-US" sz="1400"/>
              <a:t>Communication protocols ensure agents exchange data consistently and without errors.</a:t>
            </a:r>
          </a:p>
          <a:p>
            <a:pPr marL="0" indent="0">
              <a:spcBef>
                <a:spcPts val="2500"/>
              </a:spcBef>
              <a:spcAft>
                <a:spcPts val="600"/>
              </a:spcAft>
              <a:buFont typeface="Arial" panose="020B0604020202020204" pitchFamily="34" charset="0"/>
              <a:buNone/>
            </a:pPr>
            <a:r>
              <a:rPr lang="en-US" sz="1400" b="1"/>
              <a:t>Efficient Communication</a:t>
            </a:r>
          </a:p>
          <a:p>
            <a:pPr marL="0" lvl="1" indent="0">
              <a:spcBef>
                <a:spcPts val="1000"/>
              </a:spcBef>
              <a:spcAft>
                <a:spcPts val="600"/>
              </a:spcAft>
              <a:buFont typeface="Arial" panose="020B0604020202020204" pitchFamily="34" charset="0"/>
              <a:buNone/>
            </a:pPr>
            <a:r>
              <a:rPr lang="en-US" sz="1400"/>
              <a:t>Protocols streamline message transmission to optimize agent interaction speed and resource use.</a:t>
            </a:r>
          </a:p>
          <a:p>
            <a:pPr marL="0" indent="0">
              <a:spcBef>
                <a:spcPts val="2500"/>
              </a:spcBef>
              <a:spcAft>
                <a:spcPts val="600"/>
              </a:spcAft>
              <a:buFont typeface="Arial" panose="020B0604020202020204" pitchFamily="34" charset="0"/>
              <a:buNone/>
            </a:pPr>
            <a:r>
              <a:rPr lang="en-US" sz="1400" b="1"/>
              <a:t>Supporting Cooperation</a:t>
            </a:r>
          </a:p>
          <a:p>
            <a:pPr marL="0" lvl="1" indent="0">
              <a:spcBef>
                <a:spcPts val="1000"/>
              </a:spcBef>
              <a:spcAft>
                <a:spcPts val="600"/>
              </a:spcAft>
              <a:buFont typeface="Arial" panose="020B0604020202020204" pitchFamily="34" charset="0"/>
              <a:buNone/>
            </a:pPr>
            <a:r>
              <a:rPr lang="en-US" sz="1400"/>
              <a:t>Effective protocols help agents collaborate seamlessly to achieve shared goals.</a:t>
            </a:r>
          </a:p>
          <a:p>
            <a:pPr marL="0" indent="0">
              <a:spcBef>
                <a:spcPts val="2500"/>
              </a:spcBef>
              <a:spcAft>
                <a:spcPts val="600"/>
              </a:spcAft>
              <a:buFont typeface="Arial" panose="020B0604020202020204" pitchFamily="34" charset="0"/>
              <a:buNone/>
            </a:pPr>
            <a:r>
              <a:rPr lang="en-US" sz="1400" b="1"/>
              <a:t>Conflict Resolution</a:t>
            </a:r>
          </a:p>
          <a:p>
            <a:pPr marL="0" lvl="1" indent="0">
              <a:spcBef>
                <a:spcPts val="1000"/>
              </a:spcBef>
              <a:spcAft>
                <a:spcPts val="600"/>
              </a:spcAft>
              <a:buFont typeface="Arial" panose="020B0604020202020204" pitchFamily="34" charset="0"/>
              <a:buNone/>
            </a:pPr>
            <a:r>
              <a:rPr lang="en-US" sz="1400"/>
              <a:t>Protocols facilitate resolving conflicts by enabling clear and structured interactions.</a:t>
            </a:r>
          </a:p>
        </p:txBody>
      </p:sp>
      <p:pic>
        <p:nvPicPr>
          <p:cNvPr id="7" name="Content Placeholder 6" descr="Interface icons drawn on blackboard">
            <a:extLst>
              <a:ext uri="{FF2B5EF4-FFF2-40B4-BE49-F238E27FC236}">
                <a16:creationId xmlns:a16="http://schemas.microsoft.com/office/drawing/2014/main" id="{207F8CB8-C8FD-4F92-A9BE-D83B04EC2DD4}"/>
              </a:ext>
            </a:extLst>
          </p:cNvPr>
          <p:cNvPicPr>
            <a:picLocks noGrp="1" noChangeAspect="1"/>
          </p:cNvPicPr>
          <p:nvPr>
            <p:ph type="pic" sz="quarter" idx="15"/>
          </p:nvPr>
        </p:nvPicPr>
        <p:blipFill>
          <a:blip r:embed="rId3"/>
          <a:srcRect l="29749" r="27012" b="1"/>
          <a:stretch>
            <a:fillRect/>
          </a:stretch>
        </p:blipFill>
        <p:spPr>
          <a:xfrm>
            <a:off x="8046768" y="10"/>
            <a:ext cx="4145232" cy="6399142"/>
          </a:xfrm>
          <a:prstGeom prst="rect">
            <a:avLst/>
          </a:prstGeom>
          <a:noFill/>
        </p:spPr>
      </p:pic>
      <p:sp>
        <p:nvSpPr>
          <p:cNvPr id="4" name="Date Placeholder 3">
            <a:extLst>
              <a:ext uri="{FF2B5EF4-FFF2-40B4-BE49-F238E27FC236}">
                <a16:creationId xmlns:a16="http://schemas.microsoft.com/office/drawing/2014/main" id="{1B958EFC-DEDF-A646-17EC-498924ABF5D2}"/>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D8972726-F64C-C1AF-AEEC-763D2FB8215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0D9DF363-34A4-AA2A-5730-394F7BB837DA}"/>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10</a:t>
            </a:fld>
            <a:endParaRPr lang="en-US"/>
          </a:p>
        </p:txBody>
      </p:sp>
    </p:spTree>
    <p:extLst>
      <p:ext uri="{BB962C8B-B14F-4D97-AF65-F5344CB8AC3E}">
        <p14:creationId xmlns:p14="http://schemas.microsoft.com/office/powerpoint/2010/main" val="311725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511FC-4765-2C83-D7DA-BA30D3F388C0}"/>
              </a:ext>
            </a:extLst>
          </p:cNvPr>
          <p:cNvSpPr>
            <a:spLocks noGrp="1"/>
          </p:cNvSpPr>
          <p:nvPr>
            <p:ph type="title"/>
          </p:nvPr>
        </p:nvSpPr>
        <p:spPr>
          <a:xfrm>
            <a:off x="429768" y="603504"/>
            <a:ext cx="3401568" cy="1527048"/>
          </a:xfrm>
        </p:spPr>
        <p:txBody>
          <a:bodyPr vert="horz" lIns="91440" tIns="45720" rIns="91440" bIns="45720" rtlCol="0" anchor="b">
            <a:normAutofit/>
          </a:bodyPr>
          <a:lstStyle/>
          <a:p>
            <a:r>
              <a:rPr lang="en-US" sz="2000" b="0" kern="1200" cap="all" baseline="0">
                <a:latin typeface="+mj-lt"/>
                <a:ea typeface="+mj-ea"/>
                <a:cs typeface="+mj-cs"/>
              </a:rPr>
              <a:t>Memory Management: Storing and Recalling Information Efficiently</a:t>
            </a:r>
          </a:p>
        </p:txBody>
      </p:sp>
      <p:sp>
        <p:nvSpPr>
          <p:cNvPr id="8" name="TextBox 7">
            <a:extLst>
              <a:ext uri="{FF2B5EF4-FFF2-40B4-BE49-F238E27FC236}">
                <a16:creationId xmlns:a16="http://schemas.microsoft.com/office/drawing/2014/main" id="{81A5D794-2E64-45E2-B226-07F264C8F06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2276856"/>
            <a:ext cx="3401568"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Importance of Memory Management</a:t>
            </a:r>
          </a:p>
          <a:p>
            <a:pPr marL="0" lvl="1" indent="0">
              <a:lnSpc>
                <a:spcPct val="90000"/>
              </a:lnSpc>
              <a:spcBef>
                <a:spcPts val="1000"/>
              </a:spcBef>
              <a:spcAft>
                <a:spcPts val="600"/>
              </a:spcAft>
              <a:buFont typeface="Arial" panose="020B0604020202020204" pitchFamily="34" charset="0"/>
              <a:buNone/>
            </a:pPr>
            <a:r>
              <a:rPr lang="en-US" sz="1400"/>
              <a:t>Efficient memory management enables agents to quickly access stored knowledge, enhancing decision-making accuracy.</a:t>
            </a:r>
          </a:p>
          <a:p>
            <a:pPr marL="0" indent="0">
              <a:lnSpc>
                <a:spcPct val="90000"/>
              </a:lnSpc>
              <a:spcBef>
                <a:spcPts val="2500"/>
              </a:spcBef>
              <a:spcAft>
                <a:spcPts val="600"/>
              </a:spcAft>
              <a:buFont typeface="Arial" panose="020B0604020202020204" pitchFamily="34" charset="0"/>
              <a:buNone/>
            </a:pPr>
            <a:r>
              <a:rPr lang="en-US" sz="1400" b="1"/>
              <a:t>Storing Knowledge</a:t>
            </a:r>
          </a:p>
          <a:p>
            <a:pPr marL="0" lvl="1" indent="0">
              <a:lnSpc>
                <a:spcPct val="90000"/>
              </a:lnSpc>
              <a:spcBef>
                <a:spcPts val="1000"/>
              </a:spcBef>
              <a:spcAft>
                <a:spcPts val="600"/>
              </a:spcAft>
              <a:buFont typeface="Arial" panose="020B0604020202020204" pitchFamily="34" charset="0"/>
              <a:buNone/>
            </a:pPr>
            <a:r>
              <a:rPr lang="en-US" sz="1400"/>
              <a:t>Agents must effectively store relevant data to build a comprehensive knowledge base for future use.</a:t>
            </a:r>
          </a:p>
          <a:p>
            <a:pPr marL="0" indent="0">
              <a:lnSpc>
                <a:spcPct val="90000"/>
              </a:lnSpc>
              <a:spcBef>
                <a:spcPts val="2500"/>
              </a:spcBef>
              <a:spcAft>
                <a:spcPts val="600"/>
              </a:spcAft>
              <a:buFont typeface="Arial" panose="020B0604020202020204" pitchFamily="34" charset="0"/>
              <a:buNone/>
            </a:pPr>
            <a:r>
              <a:rPr lang="en-US" sz="1400" b="1"/>
              <a:t>Recalling Information</a:t>
            </a:r>
          </a:p>
          <a:p>
            <a:pPr marL="0" lvl="1" indent="0">
              <a:lnSpc>
                <a:spcPct val="90000"/>
              </a:lnSpc>
              <a:spcBef>
                <a:spcPts val="1000"/>
              </a:spcBef>
              <a:spcAft>
                <a:spcPts val="600"/>
              </a:spcAft>
              <a:buFont typeface="Arial" panose="020B0604020202020204" pitchFamily="34" charset="0"/>
              <a:buNone/>
            </a:pPr>
            <a:r>
              <a:rPr lang="en-US" sz="1400"/>
              <a:t>Timely and accurate recall of information is essential for learning and optimizing agent responses.</a:t>
            </a:r>
          </a:p>
        </p:txBody>
      </p:sp>
      <p:pic>
        <p:nvPicPr>
          <p:cNvPr id="7" name="Content Placeholder 6" descr="Angle view of circuit shaped like a brain">
            <a:extLst>
              <a:ext uri="{FF2B5EF4-FFF2-40B4-BE49-F238E27FC236}">
                <a16:creationId xmlns:a16="http://schemas.microsoft.com/office/drawing/2014/main" id="{0179C69F-096E-4544-9AED-E26BE524BC3E}"/>
              </a:ext>
            </a:extLst>
          </p:cNvPr>
          <p:cNvPicPr>
            <a:picLocks noGrp="1" noChangeAspect="1"/>
          </p:cNvPicPr>
          <p:nvPr>
            <p:ph type="pic" sz="quarter" idx="15"/>
          </p:nvPr>
        </p:nvPicPr>
        <p:blipFill>
          <a:blip r:embed="rId3"/>
          <a:srcRect l="8835" r="7354"/>
          <a:stretch>
            <a:fillRect/>
          </a:stretch>
        </p:blipFill>
        <p:spPr>
          <a:xfrm>
            <a:off x="4502843" y="2"/>
            <a:ext cx="7689157" cy="6399151"/>
          </a:xfrm>
          <a:prstGeom prst="rect">
            <a:avLst/>
          </a:prstGeom>
          <a:noFill/>
        </p:spPr>
      </p:pic>
      <p:sp>
        <p:nvSpPr>
          <p:cNvPr id="4" name="Date Placeholder 3">
            <a:extLst>
              <a:ext uri="{FF2B5EF4-FFF2-40B4-BE49-F238E27FC236}">
                <a16:creationId xmlns:a16="http://schemas.microsoft.com/office/drawing/2014/main" id="{81A7599D-7F5A-2D89-5E5A-EB46172F4A66}"/>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219C01F9-9A49-CCBA-2351-98329557E725}"/>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84AD9967-D14A-358C-5744-068A9D7FB16C}"/>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11</a:t>
            </a:fld>
            <a:endParaRPr lang="en-US"/>
          </a:p>
        </p:txBody>
      </p:sp>
    </p:spTree>
    <p:extLst>
      <p:ext uri="{BB962C8B-B14F-4D97-AF65-F5344CB8AC3E}">
        <p14:creationId xmlns:p14="http://schemas.microsoft.com/office/powerpoint/2010/main" val="26247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94939-1BC8-DEC0-191B-5016BFCD5117}"/>
              </a:ext>
            </a:extLst>
          </p:cNvPr>
          <p:cNvSpPr>
            <a:spLocks noGrp="1"/>
          </p:cNvSpPr>
          <p:nvPr>
            <p:ph type="title"/>
          </p:nvPr>
        </p:nvSpPr>
        <p:spPr>
          <a:xfrm>
            <a:off x="431172" y="553616"/>
            <a:ext cx="7914087" cy="4008859"/>
          </a:xfrm>
        </p:spPr>
        <p:txBody>
          <a:bodyPr anchor="t">
            <a:normAutofit/>
          </a:bodyPr>
          <a:lstStyle/>
          <a:p>
            <a:r>
              <a:rPr lang="en-US"/>
              <a:t>Reasoning and Collaboration in Multi-Agent Systems</a:t>
            </a:r>
          </a:p>
        </p:txBody>
      </p:sp>
      <p:sp>
        <p:nvSpPr>
          <p:cNvPr id="11" name="Text Placeholder 2">
            <a:extLst>
              <a:ext uri="{FF2B5EF4-FFF2-40B4-BE49-F238E27FC236}">
                <a16:creationId xmlns:a16="http://schemas.microsoft.com/office/drawing/2014/main" id="{858ADDFC-6C6C-8A6F-CD45-E4AF9B8DEF0B}"/>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FFBCDFA3-470D-0B6C-0BEC-169FCAF29A84}"/>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6670F3C1-495D-BE93-56EE-5C1202989859}"/>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4D59613F-20F2-3916-C5F4-9D66E9DDB3DB}"/>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12</a:t>
            </a:fld>
            <a:endParaRPr lang="en-US"/>
          </a:p>
        </p:txBody>
      </p:sp>
    </p:spTree>
    <p:extLst>
      <p:ext uri="{BB962C8B-B14F-4D97-AF65-F5344CB8AC3E}">
        <p14:creationId xmlns:p14="http://schemas.microsoft.com/office/powerpoint/2010/main" val="2092815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E7E1-5A1C-FBA5-B4C8-C2786DEB157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Partial Observability and Inference in Uncertain Environments</a:t>
            </a:r>
          </a:p>
        </p:txBody>
      </p:sp>
      <p:pic>
        <p:nvPicPr>
          <p:cNvPr id="7" name="Content Placeholder 6" descr="Multi colored cables or silicon tubes with mask alpha channel">
            <a:extLst>
              <a:ext uri="{FF2B5EF4-FFF2-40B4-BE49-F238E27FC236}">
                <a16:creationId xmlns:a16="http://schemas.microsoft.com/office/drawing/2014/main" id="{6B6F84DE-7811-4B39-8E74-286756A08640}"/>
              </a:ext>
            </a:extLst>
          </p:cNvPr>
          <p:cNvPicPr>
            <a:picLocks noGrp="1" noChangeAspect="1"/>
          </p:cNvPicPr>
          <p:nvPr>
            <p:ph type="pic" sz="quarter" idx="15"/>
          </p:nvPr>
        </p:nvPicPr>
        <p:blipFill>
          <a:blip r:embed="rId3"/>
          <a:srcRect r="3307"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F92E37C1-CF32-4F9E-A08A-A4B9B3FB7E9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Incomplete Information Challenge</a:t>
            </a:r>
          </a:p>
          <a:p>
            <a:pPr marL="0" lvl="1" indent="0">
              <a:lnSpc>
                <a:spcPct val="90000"/>
              </a:lnSpc>
              <a:spcBef>
                <a:spcPts val="1000"/>
              </a:spcBef>
              <a:spcAft>
                <a:spcPts val="600"/>
              </a:spcAft>
              <a:buFont typeface="Arial" panose="020B0604020202020204" pitchFamily="34" charset="0"/>
              <a:buNone/>
            </a:pPr>
            <a:r>
              <a:rPr lang="en-US" sz="1400"/>
              <a:t>Agents must make decisions despite not having full knowledge of their surroundings or other agents' conditions.</a:t>
            </a:r>
          </a:p>
          <a:p>
            <a:pPr marL="0" indent="0">
              <a:lnSpc>
                <a:spcPct val="90000"/>
              </a:lnSpc>
              <a:spcBef>
                <a:spcPts val="2500"/>
              </a:spcBef>
              <a:spcAft>
                <a:spcPts val="600"/>
              </a:spcAft>
              <a:buFont typeface="Arial" panose="020B0604020202020204" pitchFamily="34" charset="0"/>
              <a:buNone/>
            </a:pPr>
            <a:r>
              <a:rPr lang="en-US" sz="1400" b="1"/>
              <a:t>Inference Techniques</a:t>
            </a:r>
          </a:p>
          <a:p>
            <a:pPr marL="0" lvl="1" indent="0">
              <a:lnSpc>
                <a:spcPct val="90000"/>
              </a:lnSpc>
              <a:spcBef>
                <a:spcPts val="1000"/>
              </a:spcBef>
              <a:spcAft>
                <a:spcPts val="600"/>
              </a:spcAft>
              <a:buFont typeface="Arial" panose="020B0604020202020204" pitchFamily="34" charset="0"/>
              <a:buNone/>
            </a:pPr>
            <a:r>
              <a:rPr lang="en-US" sz="1400"/>
              <a:t>Inference methods enable agents to predict hidden states and adapt their actions effectively in uncertain scenarios.</a:t>
            </a:r>
          </a:p>
        </p:txBody>
      </p:sp>
      <p:sp>
        <p:nvSpPr>
          <p:cNvPr id="4" name="Date Placeholder 3">
            <a:extLst>
              <a:ext uri="{FF2B5EF4-FFF2-40B4-BE49-F238E27FC236}">
                <a16:creationId xmlns:a16="http://schemas.microsoft.com/office/drawing/2014/main" id="{6A5B75AB-0AE4-F1EE-CF2E-02EC7F60FD9B}"/>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9A89747D-C35E-25E4-8800-EFE9BE9732B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32125BD1-7C30-3D96-58BF-21BFA1AF670C}"/>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13</a:t>
            </a:fld>
            <a:endParaRPr lang="en-US"/>
          </a:p>
        </p:txBody>
      </p:sp>
    </p:spTree>
    <p:extLst>
      <p:ext uri="{BB962C8B-B14F-4D97-AF65-F5344CB8AC3E}">
        <p14:creationId xmlns:p14="http://schemas.microsoft.com/office/powerpoint/2010/main" val="559645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97588-F5E7-AD19-3049-65159EFA8EBF}"/>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200" b="0" kern="1200" cap="all" baseline="0">
                <a:latin typeface="+mj-lt"/>
                <a:ea typeface="+mj-ea"/>
                <a:cs typeface="+mj-cs"/>
              </a:rPr>
              <a:t>Inference Techniques for Agent Reasoning Under Uncertainty</a:t>
            </a:r>
          </a:p>
        </p:txBody>
      </p:sp>
      <p:pic>
        <p:nvPicPr>
          <p:cNvPr id="7" name="Content Placeholder 6" descr="A large network of connected dots and lines">
            <a:extLst>
              <a:ext uri="{FF2B5EF4-FFF2-40B4-BE49-F238E27FC236}">
                <a16:creationId xmlns:a16="http://schemas.microsoft.com/office/drawing/2014/main" id="{4BE12023-5D59-45AC-921C-843FDF2BBE06}"/>
              </a:ext>
            </a:extLst>
          </p:cNvPr>
          <p:cNvPicPr>
            <a:picLocks noGrp="1" noChangeAspect="1"/>
          </p:cNvPicPr>
          <p:nvPr>
            <p:ph type="pic" sz="quarter" idx="15"/>
          </p:nvPr>
        </p:nvPicPr>
        <p:blipFill>
          <a:blip r:embed="rId3"/>
          <a:srcRect t="17262" r="2"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C181E525-756F-4DAF-B99C-5C6E39447CD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Probabilistic Reasoning</a:t>
            </a:r>
          </a:p>
          <a:p>
            <a:pPr marL="0" lvl="1" indent="0">
              <a:lnSpc>
                <a:spcPct val="90000"/>
              </a:lnSpc>
              <a:spcBef>
                <a:spcPts val="1000"/>
              </a:spcBef>
              <a:spcAft>
                <a:spcPts val="600"/>
              </a:spcAft>
              <a:buFont typeface="Arial" panose="020B0604020202020204" pitchFamily="34" charset="0"/>
              <a:buNone/>
            </a:pPr>
            <a:r>
              <a:rPr lang="en-US" sz="900"/>
              <a:t>Probabilistic reasoning allows agents to make decisions based on likelihoods and uncertainties in complex environments.</a:t>
            </a:r>
          </a:p>
          <a:p>
            <a:pPr marL="0" indent="0">
              <a:lnSpc>
                <a:spcPct val="90000"/>
              </a:lnSpc>
              <a:spcBef>
                <a:spcPts val="2500"/>
              </a:spcBef>
              <a:spcAft>
                <a:spcPts val="600"/>
              </a:spcAft>
              <a:buFont typeface="Arial" panose="020B0604020202020204" pitchFamily="34" charset="0"/>
              <a:buNone/>
            </a:pPr>
            <a:r>
              <a:rPr lang="en-US" sz="900" b="1"/>
              <a:t>Bayesian Networks</a:t>
            </a:r>
          </a:p>
          <a:p>
            <a:pPr marL="0" lvl="1" indent="0">
              <a:lnSpc>
                <a:spcPct val="90000"/>
              </a:lnSpc>
              <a:spcBef>
                <a:spcPts val="1000"/>
              </a:spcBef>
              <a:spcAft>
                <a:spcPts val="600"/>
              </a:spcAft>
              <a:buFont typeface="Arial" panose="020B0604020202020204" pitchFamily="34" charset="0"/>
              <a:buNone/>
            </a:pPr>
            <a:r>
              <a:rPr lang="en-US" sz="900"/>
              <a:t>Bayesian networks represent dependencies among variables to update beliefs with new evidence efficiently.</a:t>
            </a:r>
          </a:p>
          <a:p>
            <a:pPr marL="0" indent="0">
              <a:lnSpc>
                <a:spcPct val="90000"/>
              </a:lnSpc>
              <a:spcBef>
                <a:spcPts val="2500"/>
              </a:spcBef>
              <a:spcAft>
                <a:spcPts val="600"/>
              </a:spcAft>
              <a:buFont typeface="Arial" panose="020B0604020202020204" pitchFamily="34" charset="0"/>
              <a:buNone/>
            </a:pPr>
            <a:r>
              <a:rPr lang="en-US" sz="900" b="1"/>
              <a:t>Heuristic Approaches</a:t>
            </a:r>
          </a:p>
          <a:p>
            <a:pPr marL="0" lvl="1" indent="0">
              <a:lnSpc>
                <a:spcPct val="90000"/>
              </a:lnSpc>
              <a:spcBef>
                <a:spcPts val="1000"/>
              </a:spcBef>
              <a:spcAft>
                <a:spcPts val="600"/>
              </a:spcAft>
              <a:buFont typeface="Arial" panose="020B0604020202020204" pitchFamily="34" charset="0"/>
              <a:buNone/>
            </a:pPr>
            <a:r>
              <a:rPr lang="en-US" sz="900"/>
              <a:t>Heuristics provide practical methods for agents to infer solutions when exact reasoning is computationally expensive.</a:t>
            </a:r>
          </a:p>
        </p:txBody>
      </p:sp>
      <p:sp>
        <p:nvSpPr>
          <p:cNvPr id="4" name="Date Placeholder 3">
            <a:extLst>
              <a:ext uri="{FF2B5EF4-FFF2-40B4-BE49-F238E27FC236}">
                <a16:creationId xmlns:a16="http://schemas.microsoft.com/office/drawing/2014/main" id="{6DB05C9A-EB2D-03AA-E2D3-25F15B70A77B}"/>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A1285DCD-00DE-198D-8B54-AF6343AF64C3}"/>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7DEBB3E7-507F-FDD6-E0F4-1DA29EE1D6FE}"/>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14</a:t>
            </a:fld>
            <a:endParaRPr lang="en-US"/>
          </a:p>
        </p:txBody>
      </p:sp>
    </p:spTree>
    <p:extLst>
      <p:ext uri="{BB962C8B-B14F-4D97-AF65-F5344CB8AC3E}">
        <p14:creationId xmlns:p14="http://schemas.microsoft.com/office/powerpoint/2010/main" val="2758021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100B2-70E4-D96E-8C49-F0A304AA3AC4}"/>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200" b="0" kern="1200" cap="all" baseline="0">
                <a:latin typeface="+mj-lt"/>
                <a:ea typeface="+mj-ea"/>
                <a:cs typeface="+mj-cs"/>
              </a:rPr>
              <a:t>Collaboration: Sharing Resources, Coordinating, and Learning Together</a:t>
            </a:r>
          </a:p>
        </p:txBody>
      </p:sp>
      <p:pic>
        <p:nvPicPr>
          <p:cNvPr id="7" name="Content Placeholder 6" descr="Cog Abstract">
            <a:extLst>
              <a:ext uri="{FF2B5EF4-FFF2-40B4-BE49-F238E27FC236}">
                <a16:creationId xmlns:a16="http://schemas.microsoft.com/office/drawing/2014/main" id="{FDF325A0-FFC6-4366-A278-4C957537720F}"/>
              </a:ext>
            </a:extLst>
          </p:cNvPr>
          <p:cNvPicPr>
            <a:picLocks noGrp="1" noChangeAspect="1"/>
          </p:cNvPicPr>
          <p:nvPr>
            <p:ph type="pic" sz="quarter" idx="15"/>
          </p:nvPr>
        </p:nvPicPr>
        <p:blipFill>
          <a:blip r:embed="rId3"/>
          <a:srcRect l="7268" r="12357"/>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361A0D7C-9DCE-47DC-B914-8028616A277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Sharing Information and Resources</a:t>
            </a:r>
          </a:p>
          <a:p>
            <a:pPr marL="0" lvl="1" indent="0">
              <a:lnSpc>
                <a:spcPct val="90000"/>
              </a:lnSpc>
              <a:spcBef>
                <a:spcPts val="1000"/>
              </a:spcBef>
              <a:spcAft>
                <a:spcPts val="600"/>
              </a:spcAft>
              <a:buFont typeface="Arial" panose="020B0604020202020204" pitchFamily="34" charset="0"/>
              <a:buNone/>
            </a:pPr>
            <a:r>
              <a:rPr lang="en-US" sz="900"/>
              <a:t>Effective collaboration requires sharing information and resources among agents to achieve common goals efficiently.</a:t>
            </a:r>
          </a:p>
          <a:p>
            <a:pPr marL="0" indent="0">
              <a:lnSpc>
                <a:spcPct val="90000"/>
              </a:lnSpc>
              <a:spcBef>
                <a:spcPts val="2500"/>
              </a:spcBef>
              <a:spcAft>
                <a:spcPts val="600"/>
              </a:spcAft>
              <a:buFont typeface="Arial" panose="020B0604020202020204" pitchFamily="34" charset="0"/>
              <a:buNone/>
            </a:pPr>
            <a:r>
              <a:rPr lang="en-US" sz="900" b="1"/>
              <a:t>Coordinating Actions</a:t>
            </a:r>
          </a:p>
          <a:p>
            <a:pPr marL="0" lvl="1" indent="0">
              <a:lnSpc>
                <a:spcPct val="90000"/>
              </a:lnSpc>
              <a:spcBef>
                <a:spcPts val="1000"/>
              </a:spcBef>
              <a:spcAft>
                <a:spcPts val="600"/>
              </a:spcAft>
              <a:buFont typeface="Arial" panose="020B0604020202020204" pitchFamily="34" charset="0"/>
              <a:buNone/>
            </a:pPr>
            <a:r>
              <a:rPr lang="en-US" sz="900"/>
              <a:t>Coordinated actions ensure that efforts are aligned and tasks are executed smoothly within the collaborative system.</a:t>
            </a:r>
          </a:p>
          <a:p>
            <a:pPr marL="0" indent="0">
              <a:lnSpc>
                <a:spcPct val="90000"/>
              </a:lnSpc>
              <a:spcBef>
                <a:spcPts val="2500"/>
              </a:spcBef>
              <a:spcAft>
                <a:spcPts val="600"/>
              </a:spcAft>
              <a:buFont typeface="Arial" panose="020B0604020202020204" pitchFamily="34" charset="0"/>
              <a:buNone/>
            </a:pPr>
            <a:r>
              <a:rPr lang="en-US" sz="900" b="1"/>
              <a:t>Collective Learning</a:t>
            </a:r>
          </a:p>
          <a:p>
            <a:pPr marL="0" lvl="1" indent="0">
              <a:lnSpc>
                <a:spcPct val="90000"/>
              </a:lnSpc>
              <a:spcBef>
                <a:spcPts val="1000"/>
              </a:spcBef>
              <a:spcAft>
                <a:spcPts val="600"/>
              </a:spcAft>
              <a:buFont typeface="Arial" panose="020B0604020202020204" pitchFamily="34" charset="0"/>
              <a:buNone/>
            </a:pPr>
            <a:r>
              <a:rPr lang="en-US" sz="900"/>
              <a:t>Agents learn together from shared experiences to continuously improve collective system performance.</a:t>
            </a:r>
          </a:p>
        </p:txBody>
      </p:sp>
      <p:sp>
        <p:nvSpPr>
          <p:cNvPr id="4" name="Date Placeholder 3">
            <a:extLst>
              <a:ext uri="{FF2B5EF4-FFF2-40B4-BE49-F238E27FC236}">
                <a16:creationId xmlns:a16="http://schemas.microsoft.com/office/drawing/2014/main" id="{FCE6E2B1-1A43-6D0F-65B9-87C84CB239D9}"/>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68AB92DC-2A62-3849-EB39-20B13BF7ED31}"/>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1059A3A7-9DC2-AE54-5474-B6525DDA06BF}"/>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15</a:t>
            </a:fld>
            <a:endParaRPr lang="en-US"/>
          </a:p>
        </p:txBody>
      </p:sp>
    </p:spTree>
    <p:extLst>
      <p:ext uri="{BB962C8B-B14F-4D97-AF65-F5344CB8AC3E}">
        <p14:creationId xmlns:p14="http://schemas.microsoft.com/office/powerpoint/2010/main" val="4225708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5AB7-F514-2DD5-9680-789E0CA5882E}"/>
              </a:ext>
            </a:extLst>
          </p:cNvPr>
          <p:cNvSpPr>
            <a:spLocks noGrp="1"/>
          </p:cNvSpPr>
          <p:nvPr>
            <p:ph type="title"/>
          </p:nvPr>
        </p:nvSpPr>
        <p:spPr>
          <a:xfrm>
            <a:off x="431172" y="553616"/>
            <a:ext cx="7914087" cy="4008859"/>
          </a:xfrm>
        </p:spPr>
        <p:txBody>
          <a:bodyPr anchor="t">
            <a:normAutofit/>
          </a:bodyPr>
          <a:lstStyle/>
          <a:p>
            <a:r>
              <a:rPr lang="en-US" sz="5600"/>
              <a:t>Agent Negotiation, Real-World Applications, and Evolution</a:t>
            </a:r>
          </a:p>
        </p:txBody>
      </p:sp>
      <p:sp>
        <p:nvSpPr>
          <p:cNvPr id="11" name="Text Placeholder 2">
            <a:extLst>
              <a:ext uri="{FF2B5EF4-FFF2-40B4-BE49-F238E27FC236}">
                <a16:creationId xmlns:a16="http://schemas.microsoft.com/office/drawing/2014/main" id="{735FE374-7DD0-9714-0E57-F1D23F803C13}"/>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C5410CB5-182F-C38F-3E0F-1DF549DD28BB}"/>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2091D83B-5193-4C12-140C-08420F94799A}"/>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ED32CF33-5D47-67F4-3AF3-D61108A4443F}"/>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16</a:t>
            </a:fld>
            <a:endParaRPr lang="en-US"/>
          </a:p>
        </p:txBody>
      </p:sp>
    </p:spTree>
    <p:extLst>
      <p:ext uri="{BB962C8B-B14F-4D97-AF65-F5344CB8AC3E}">
        <p14:creationId xmlns:p14="http://schemas.microsoft.com/office/powerpoint/2010/main" val="2846465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9AF5-C2B7-29DB-8660-6057A8E7229F}"/>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Decision-Making Processes and Negotiation Among Agents</a:t>
            </a:r>
          </a:p>
        </p:txBody>
      </p:sp>
      <p:pic>
        <p:nvPicPr>
          <p:cNvPr id="7" name="Content Placeholder 6" descr="Thinking progress, searching for idea. Businessman in a black suite with gears (progress symbol) instead of head. From small to medium and big. Arrow pointing from one to another.">
            <a:extLst>
              <a:ext uri="{FF2B5EF4-FFF2-40B4-BE49-F238E27FC236}">
                <a16:creationId xmlns:a16="http://schemas.microsoft.com/office/drawing/2014/main" id="{0D7E3B86-9377-463D-9A65-BEE810C771E7}"/>
              </a:ext>
            </a:extLst>
          </p:cNvPr>
          <p:cNvPicPr>
            <a:picLocks noGrp="1" noChangeAspect="1"/>
          </p:cNvPicPr>
          <p:nvPr>
            <p:ph type="pic" sz="quarter" idx="15"/>
          </p:nvPr>
        </p:nvPicPr>
        <p:blipFill>
          <a:blip r:embed="rId3"/>
          <a:srcRect l="12902" r="6422"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CBE5B0E8-B391-4865-96F8-F0750DC008E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Collaborative Decision-Making</a:t>
            </a:r>
          </a:p>
          <a:p>
            <a:pPr marL="0" lvl="1" indent="0">
              <a:spcBef>
                <a:spcPts val="1000"/>
              </a:spcBef>
              <a:spcAft>
                <a:spcPts val="600"/>
              </a:spcAft>
              <a:buFont typeface="Arial" panose="020B0604020202020204" pitchFamily="34" charset="0"/>
              <a:buNone/>
            </a:pPr>
            <a:r>
              <a:rPr lang="en-US" sz="1400"/>
              <a:t>Agents work together to make decisions that consider diverse goals and preferences.</a:t>
            </a:r>
          </a:p>
          <a:p>
            <a:pPr marL="0" indent="0">
              <a:spcBef>
                <a:spcPts val="2500"/>
              </a:spcBef>
              <a:spcAft>
                <a:spcPts val="600"/>
              </a:spcAft>
              <a:buFont typeface="Arial" panose="020B0604020202020204" pitchFamily="34" charset="0"/>
              <a:buNone/>
            </a:pPr>
            <a:r>
              <a:rPr lang="en-US" sz="1400" b="1"/>
              <a:t>Negotiation for Balanced Outcomes</a:t>
            </a:r>
          </a:p>
          <a:p>
            <a:pPr marL="0" lvl="1" indent="0">
              <a:spcBef>
                <a:spcPts val="1000"/>
              </a:spcBef>
              <a:spcAft>
                <a:spcPts val="600"/>
              </a:spcAft>
              <a:buFont typeface="Arial" panose="020B0604020202020204" pitchFamily="34" charset="0"/>
              <a:buNone/>
            </a:pPr>
            <a:r>
              <a:rPr lang="en-US" sz="1400"/>
              <a:t>Through negotiation, agents reconcile differences to achieve efficient and fair results.</a:t>
            </a:r>
          </a:p>
        </p:txBody>
      </p:sp>
      <p:sp>
        <p:nvSpPr>
          <p:cNvPr id="4" name="Date Placeholder 3">
            <a:extLst>
              <a:ext uri="{FF2B5EF4-FFF2-40B4-BE49-F238E27FC236}">
                <a16:creationId xmlns:a16="http://schemas.microsoft.com/office/drawing/2014/main" id="{2C1F482A-A9E4-6FFF-FAD7-CF463ADFE4C5}"/>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DB63812D-BCA1-F710-DD95-14CFB306F66F}"/>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5BFF29E5-AFCC-D209-B174-1CB9E724F3AD}"/>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17</a:t>
            </a:fld>
            <a:endParaRPr lang="en-US"/>
          </a:p>
        </p:txBody>
      </p:sp>
    </p:spTree>
    <p:extLst>
      <p:ext uri="{BB962C8B-B14F-4D97-AF65-F5344CB8AC3E}">
        <p14:creationId xmlns:p14="http://schemas.microsoft.com/office/powerpoint/2010/main" val="2614330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3445-63E7-9E33-47FD-8D73C7E0A1A3}"/>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Negotiation Strategies for Resolving Preferences and Goals</a:t>
            </a:r>
          </a:p>
        </p:txBody>
      </p:sp>
      <p:pic>
        <p:nvPicPr>
          <p:cNvPr id="7" name="Content Placeholder 6" descr="Jigsaw pieces forming a hand shake symbol.">
            <a:extLst>
              <a:ext uri="{FF2B5EF4-FFF2-40B4-BE49-F238E27FC236}">
                <a16:creationId xmlns:a16="http://schemas.microsoft.com/office/drawing/2014/main" id="{8A2830FB-7B13-456B-BA21-14D9617491EA}"/>
              </a:ext>
            </a:extLst>
          </p:cNvPr>
          <p:cNvPicPr>
            <a:picLocks noGrp="1" noChangeAspect="1"/>
          </p:cNvPicPr>
          <p:nvPr>
            <p:ph type="pic" sz="quarter" idx="15"/>
          </p:nvPr>
        </p:nvPicPr>
        <p:blipFill>
          <a:blip r:embed="rId3"/>
          <a:srcRect l="5193" r="4157"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A5403312-D558-4E5A-A2A7-AC680171087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Compromise Strategy</a:t>
            </a:r>
          </a:p>
          <a:p>
            <a:pPr marL="0" lvl="1" indent="0">
              <a:lnSpc>
                <a:spcPct val="90000"/>
              </a:lnSpc>
              <a:spcBef>
                <a:spcPts val="1000"/>
              </a:spcBef>
              <a:spcAft>
                <a:spcPts val="600"/>
              </a:spcAft>
              <a:buFont typeface="Arial" panose="020B0604020202020204" pitchFamily="34" charset="0"/>
              <a:buNone/>
            </a:pPr>
            <a:r>
              <a:rPr lang="en-US" sz="900"/>
              <a:t>Compromise involves mutual concessions to resolve conflicts and find a middle ground between differing preferences.</a:t>
            </a:r>
          </a:p>
          <a:p>
            <a:pPr marL="0" indent="0">
              <a:lnSpc>
                <a:spcPct val="90000"/>
              </a:lnSpc>
              <a:spcBef>
                <a:spcPts val="2500"/>
              </a:spcBef>
              <a:spcAft>
                <a:spcPts val="600"/>
              </a:spcAft>
              <a:buFont typeface="Arial" panose="020B0604020202020204" pitchFamily="34" charset="0"/>
              <a:buNone/>
            </a:pPr>
            <a:r>
              <a:rPr lang="en-US" sz="900" b="1"/>
              <a:t>Auction-Based Methods</a:t>
            </a:r>
          </a:p>
          <a:p>
            <a:pPr marL="0" lvl="1" indent="0">
              <a:lnSpc>
                <a:spcPct val="90000"/>
              </a:lnSpc>
              <a:spcBef>
                <a:spcPts val="1000"/>
              </a:spcBef>
              <a:spcAft>
                <a:spcPts val="600"/>
              </a:spcAft>
              <a:buFont typeface="Arial" panose="020B0604020202020204" pitchFamily="34" charset="0"/>
              <a:buNone/>
            </a:pPr>
            <a:r>
              <a:rPr lang="en-US" sz="900"/>
              <a:t>Auction-based methods use bidding processes to efficiently allocate resources and align agent goals.</a:t>
            </a:r>
          </a:p>
          <a:p>
            <a:pPr marL="0" indent="0">
              <a:lnSpc>
                <a:spcPct val="90000"/>
              </a:lnSpc>
              <a:spcBef>
                <a:spcPts val="2500"/>
              </a:spcBef>
              <a:spcAft>
                <a:spcPts val="600"/>
              </a:spcAft>
              <a:buFont typeface="Arial" panose="020B0604020202020204" pitchFamily="34" charset="0"/>
              <a:buNone/>
            </a:pPr>
            <a:r>
              <a:rPr lang="en-US" sz="900" b="1"/>
              <a:t>Game-Theoretic Approaches</a:t>
            </a:r>
          </a:p>
          <a:p>
            <a:pPr marL="0" lvl="1" indent="0">
              <a:lnSpc>
                <a:spcPct val="90000"/>
              </a:lnSpc>
              <a:spcBef>
                <a:spcPts val="1000"/>
              </a:spcBef>
              <a:spcAft>
                <a:spcPts val="600"/>
              </a:spcAft>
              <a:buFont typeface="Arial" panose="020B0604020202020204" pitchFamily="34" charset="0"/>
              <a:buNone/>
            </a:pPr>
            <a:r>
              <a:rPr lang="en-US" sz="900"/>
              <a:t>Game theory models strategic interactions to predict outcomes and optimize negotiation strategies.</a:t>
            </a:r>
          </a:p>
        </p:txBody>
      </p:sp>
      <p:sp>
        <p:nvSpPr>
          <p:cNvPr id="4" name="Date Placeholder 3">
            <a:extLst>
              <a:ext uri="{FF2B5EF4-FFF2-40B4-BE49-F238E27FC236}">
                <a16:creationId xmlns:a16="http://schemas.microsoft.com/office/drawing/2014/main" id="{A508CB5E-B607-05A0-7000-3335E9125620}"/>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E560884E-B37A-2080-20EE-554573F7E3F6}"/>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D01FEBF8-CD66-4D49-7762-A4071350B3DD}"/>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18</a:t>
            </a:fld>
            <a:endParaRPr lang="en-US"/>
          </a:p>
        </p:txBody>
      </p:sp>
    </p:spTree>
    <p:extLst>
      <p:ext uri="{BB962C8B-B14F-4D97-AF65-F5344CB8AC3E}">
        <p14:creationId xmlns:p14="http://schemas.microsoft.com/office/powerpoint/2010/main" val="57080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063DF-D292-431C-5E67-2F46CCE41F8E}"/>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200" b="0" kern="1200" cap="all" baseline="0">
                <a:latin typeface="+mj-lt"/>
                <a:ea typeface="+mj-ea"/>
                <a:cs typeface="+mj-cs"/>
              </a:rPr>
              <a:t>Applications of Multi-Agent Systems in Robotics, Finance, and Logistics</a:t>
            </a:r>
          </a:p>
        </p:txBody>
      </p:sp>
      <p:pic>
        <p:nvPicPr>
          <p:cNvPr id="7" name="Content Placeholder 6" descr="fourth industrial revolution technology concept">
            <a:extLst>
              <a:ext uri="{FF2B5EF4-FFF2-40B4-BE49-F238E27FC236}">
                <a16:creationId xmlns:a16="http://schemas.microsoft.com/office/drawing/2014/main" id="{08A90525-6B1F-41F6-BD9E-BAD0C10FE1E4}"/>
              </a:ext>
            </a:extLst>
          </p:cNvPr>
          <p:cNvPicPr>
            <a:picLocks noGrp="1" noChangeAspect="1"/>
          </p:cNvPicPr>
          <p:nvPr>
            <p:ph type="pic" sz="quarter" idx="15"/>
          </p:nvPr>
        </p:nvPicPr>
        <p:blipFill>
          <a:blip r:embed="rId3"/>
          <a:srcRect l="15788" r="16226"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428EFDFB-A40F-43D0-BD64-368AA6E48B1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Cooperative Robotics</a:t>
            </a:r>
          </a:p>
          <a:p>
            <a:pPr marL="0" lvl="1" indent="0">
              <a:lnSpc>
                <a:spcPct val="90000"/>
              </a:lnSpc>
              <a:spcBef>
                <a:spcPts val="1000"/>
              </a:spcBef>
              <a:spcAft>
                <a:spcPts val="600"/>
              </a:spcAft>
              <a:buFont typeface="Arial" panose="020B0604020202020204" pitchFamily="34" charset="0"/>
              <a:buNone/>
            </a:pPr>
            <a:r>
              <a:rPr lang="en-US" sz="900"/>
              <a:t>Multi-agent systems enable robots to work together effectively in tasks like exploration and manufacturing.</a:t>
            </a:r>
          </a:p>
          <a:p>
            <a:pPr marL="0" indent="0">
              <a:lnSpc>
                <a:spcPct val="90000"/>
              </a:lnSpc>
              <a:spcBef>
                <a:spcPts val="2500"/>
              </a:spcBef>
              <a:spcAft>
                <a:spcPts val="600"/>
              </a:spcAft>
              <a:buFont typeface="Arial" panose="020B0604020202020204" pitchFamily="34" charset="0"/>
              <a:buNone/>
            </a:pPr>
            <a:r>
              <a:rPr lang="en-US" sz="900" b="1"/>
              <a:t>Automated Trading in Finance</a:t>
            </a:r>
          </a:p>
          <a:p>
            <a:pPr marL="0" lvl="1" indent="0">
              <a:lnSpc>
                <a:spcPct val="90000"/>
              </a:lnSpc>
              <a:spcBef>
                <a:spcPts val="1000"/>
              </a:spcBef>
              <a:spcAft>
                <a:spcPts val="600"/>
              </a:spcAft>
              <a:buFont typeface="Arial" panose="020B0604020202020204" pitchFamily="34" charset="0"/>
              <a:buNone/>
            </a:pPr>
            <a:r>
              <a:rPr lang="en-US" sz="900"/>
              <a:t>Multi-agent systems power automated trading strategies optimizing financial market decisions.</a:t>
            </a:r>
          </a:p>
          <a:p>
            <a:pPr marL="0" indent="0">
              <a:lnSpc>
                <a:spcPct val="90000"/>
              </a:lnSpc>
              <a:spcBef>
                <a:spcPts val="2500"/>
              </a:spcBef>
              <a:spcAft>
                <a:spcPts val="600"/>
              </a:spcAft>
              <a:buFont typeface="Arial" panose="020B0604020202020204" pitchFamily="34" charset="0"/>
              <a:buNone/>
            </a:pPr>
            <a:r>
              <a:rPr lang="en-US" sz="900" b="1"/>
              <a:t>Optimized Logistics</a:t>
            </a:r>
          </a:p>
          <a:p>
            <a:pPr marL="0" lvl="1" indent="0">
              <a:lnSpc>
                <a:spcPct val="90000"/>
              </a:lnSpc>
              <a:spcBef>
                <a:spcPts val="1000"/>
              </a:spcBef>
              <a:spcAft>
                <a:spcPts val="600"/>
              </a:spcAft>
              <a:buFont typeface="Arial" panose="020B0604020202020204" pitchFamily="34" charset="0"/>
              <a:buNone/>
            </a:pPr>
            <a:r>
              <a:rPr lang="en-US" sz="900"/>
              <a:t>Multi-agent systems improve supply chain management by optimizing resource allocation and routing.</a:t>
            </a:r>
          </a:p>
        </p:txBody>
      </p:sp>
      <p:sp>
        <p:nvSpPr>
          <p:cNvPr id="4" name="Date Placeholder 3">
            <a:extLst>
              <a:ext uri="{FF2B5EF4-FFF2-40B4-BE49-F238E27FC236}">
                <a16:creationId xmlns:a16="http://schemas.microsoft.com/office/drawing/2014/main" id="{0D7BC961-FB23-68D2-956E-127F478BA22C}"/>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AC149FCE-9AA6-E95E-7561-0139933D53C0}"/>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4604D091-CE10-7EA7-828A-317A558A4C0C}"/>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19</a:t>
            </a:fld>
            <a:endParaRPr lang="en-US"/>
          </a:p>
        </p:txBody>
      </p:sp>
    </p:spTree>
    <p:extLst>
      <p:ext uri="{BB962C8B-B14F-4D97-AF65-F5344CB8AC3E}">
        <p14:creationId xmlns:p14="http://schemas.microsoft.com/office/powerpoint/2010/main" val="3354311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796A-3BFD-6C90-95B8-53C84D3B668B}"/>
              </a:ext>
            </a:extLst>
          </p:cNvPr>
          <p:cNvSpPr>
            <a:spLocks noGrp="1"/>
          </p:cNvSpPr>
          <p:nvPr>
            <p:ph type="title"/>
          </p:nvPr>
        </p:nvSpPr>
        <p:spPr>
          <a:xfrm>
            <a:off x="429768" y="411480"/>
            <a:ext cx="11045952" cy="1828800"/>
          </a:xfrm>
        </p:spPr>
        <p:txBody>
          <a:bodyPr anchor="t">
            <a:normAutofit/>
          </a:bodyPr>
          <a:lstStyle/>
          <a:p>
            <a:r>
              <a:rPr lang="en-US" sz="6800"/>
              <a:t>Presentation Agenda</a:t>
            </a:r>
          </a:p>
        </p:txBody>
      </p:sp>
      <p:sp>
        <p:nvSpPr>
          <p:cNvPr id="3" name="Content Placeholder 2">
            <a:extLst>
              <a:ext uri="{FF2B5EF4-FFF2-40B4-BE49-F238E27FC236}">
                <a16:creationId xmlns:a16="http://schemas.microsoft.com/office/drawing/2014/main" id="{19C90ADB-FB50-B512-B35D-DD3C37CD33E4}"/>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buFont typeface="Arial" panose="020B0604020202020204" pitchFamily="34" charset="0"/>
              <a:buChar char="•"/>
            </a:pPr>
            <a:r>
              <a:t>Foundational Concepts of Agent-Based Operating Systems</a:t>
            </a:r>
          </a:p>
          <a:p>
            <a:pPr>
              <a:buFont typeface="Arial" panose="020B0604020202020204" pitchFamily="34" charset="0"/>
              <a:buChar char="•"/>
            </a:pPr>
            <a:r>
              <a:t>Key Mechanisms Enabling Agent Functionality</a:t>
            </a:r>
          </a:p>
          <a:p>
            <a:pPr>
              <a:buFont typeface="Arial" panose="020B0604020202020204" pitchFamily="34" charset="0"/>
              <a:buChar char="•"/>
            </a:pPr>
            <a:r>
              <a:t>Reasoning and Collaboration in Multi-Agent Systems</a:t>
            </a:r>
          </a:p>
          <a:p>
            <a:pPr>
              <a:buFont typeface="Arial" panose="020B0604020202020204" pitchFamily="34" charset="0"/>
              <a:buChar char="•"/>
            </a:pPr>
            <a:r>
              <a:t>Agent Negotiation, Real-World Applications, and Evolution</a:t>
            </a:r>
            <a:endParaRPr lang="en-US"/>
          </a:p>
        </p:txBody>
      </p:sp>
      <p:sp>
        <p:nvSpPr>
          <p:cNvPr id="4" name="Date Placeholder 3">
            <a:extLst>
              <a:ext uri="{FF2B5EF4-FFF2-40B4-BE49-F238E27FC236}">
                <a16:creationId xmlns:a16="http://schemas.microsoft.com/office/drawing/2014/main" id="{8CC00D48-A6EE-04AF-1A3C-1EC8EEBAE55A}"/>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606EFB29-89A2-7C9E-653C-20BB768CCC2C}"/>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0DACE86B-93D3-0486-BAEE-1331A30E5D82}"/>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a:t>
            </a:fld>
            <a:endParaRPr lang="en-US"/>
          </a:p>
        </p:txBody>
      </p:sp>
    </p:spTree>
    <p:extLst>
      <p:ext uri="{BB962C8B-B14F-4D97-AF65-F5344CB8AC3E}">
        <p14:creationId xmlns:p14="http://schemas.microsoft.com/office/powerpoint/2010/main" val="3910441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2E30-9D78-F4C2-EE98-1DD7F661FA81}"/>
              </a:ext>
            </a:extLst>
          </p:cNvPr>
          <p:cNvSpPr>
            <a:spLocks noGrp="1"/>
          </p:cNvSpPr>
          <p:nvPr>
            <p:ph type="title"/>
          </p:nvPr>
        </p:nvSpPr>
        <p:spPr>
          <a:xfrm>
            <a:off x="431172" y="293302"/>
            <a:ext cx="11125032" cy="965101"/>
          </a:xfrm>
        </p:spPr>
        <p:txBody>
          <a:bodyPr anchor="b">
            <a:normAutofit/>
          </a:bodyPr>
          <a:lstStyle/>
          <a:p>
            <a:r>
              <a:rPr lang="en-US" sz="3000"/>
              <a:t>Learning, Adaptation, and Agent Evolution Through Feedback</a:t>
            </a:r>
          </a:p>
        </p:txBody>
      </p:sp>
      <p:sp>
        <p:nvSpPr>
          <p:cNvPr id="4" name="Date Placeholder 3">
            <a:extLst>
              <a:ext uri="{FF2B5EF4-FFF2-40B4-BE49-F238E27FC236}">
                <a16:creationId xmlns:a16="http://schemas.microsoft.com/office/drawing/2014/main" id="{F565245B-1FC7-9700-9920-2109FDB8311E}"/>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B8DDC9F6-E4EE-75B5-2F51-97CA67344AB9}"/>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F2D40329-7D03-AE7B-B927-B943BA49D207}"/>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20</a:t>
            </a:fld>
            <a:endParaRPr lang="en-US"/>
          </a:p>
        </p:txBody>
      </p:sp>
      <p:graphicFrame>
        <p:nvGraphicFramePr>
          <p:cNvPr id="7" name="Content Placeholder 7">
            <a:extLst>
              <a:ext uri="{FF2B5EF4-FFF2-40B4-BE49-F238E27FC236}">
                <a16:creationId xmlns:a16="http://schemas.microsoft.com/office/drawing/2014/main" id="{B459512E-B6B5-4FAC-B312-620C493A90F7}"/>
              </a:ext>
            </a:extLst>
          </p:cNvPr>
          <p:cNvGraphicFramePr>
            <a:graphicFrameLocks noGrp="1"/>
          </p:cNvGraphicFramePr>
          <p:nvPr>
            <p:ph idx="1"/>
            <p:extLst>
              <p:ext uri="{D42A27DB-BD31-4B8C-83A1-F6EECF244321}">
                <p14:modId xmlns:p14="http://schemas.microsoft.com/office/powerpoint/2010/main" val="267682593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45249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900D-54C0-F0A8-63A4-751824B551BD}"/>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en-US" sz="2200" b="0" kern="1200" cap="all" baseline="0">
                <a:latin typeface="+mj-lt"/>
                <a:ea typeface="+mj-ea"/>
                <a:cs typeface="+mj-cs"/>
              </a:rPr>
              <a:t>Course Conclusion: Mastering Multi-Agent System Fundamentals and Memory</a:t>
            </a:r>
          </a:p>
        </p:txBody>
      </p:sp>
      <p:pic>
        <p:nvPicPr>
          <p:cNvPr id="7" name="Content Placeholder 6" descr="Illustration of molecules and machinery">
            <a:extLst>
              <a:ext uri="{FF2B5EF4-FFF2-40B4-BE49-F238E27FC236}">
                <a16:creationId xmlns:a16="http://schemas.microsoft.com/office/drawing/2014/main" id="{724A4934-2FC7-4F0E-B0F9-1EE6A3E12F32}"/>
              </a:ext>
            </a:extLst>
          </p:cNvPr>
          <p:cNvPicPr>
            <a:picLocks noGrp="1" noChangeAspect="1"/>
          </p:cNvPicPr>
          <p:nvPr>
            <p:ph type="pic" sz="quarter" idx="15"/>
          </p:nvPr>
        </p:nvPicPr>
        <p:blipFill>
          <a:blip r:embed="rId3"/>
          <a:srcRect l="5513" r="27908" b="-1"/>
          <a:stretch>
            <a:fillRect/>
          </a:stretch>
        </p:blipFill>
        <p:spPr>
          <a:xfrm>
            <a:off x="20" y="1"/>
            <a:ext cx="6591280" cy="6410303"/>
          </a:xfrm>
          <a:prstGeom prst="rect">
            <a:avLst/>
          </a:prstGeom>
          <a:noFill/>
        </p:spPr>
      </p:pic>
      <p:sp>
        <p:nvSpPr>
          <p:cNvPr id="8" name="TextBox 7">
            <a:extLst>
              <a:ext uri="{FF2B5EF4-FFF2-40B4-BE49-F238E27FC236}">
                <a16:creationId xmlns:a16="http://schemas.microsoft.com/office/drawing/2014/main" id="{04E0C8AB-D863-4E3B-B6B4-AC32CA25ECD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Agent-Based Operating Systems</a:t>
            </a:r>
          </a:p>
          <a:p>
            <a:pPr marL="0" lvl="1" indent="0">
              <a:spcBef>
                <a:spcPts val="1000"/>
              </a:spcBef>
              <a:spcAft>
                <a:spcPts val="600"/>
              </a:spcAft>
              <a:buFont typeface="Arial" panose="020B0604020202020204" pitchFamily="34" charset="0"/>
              <a:buNone/>
            </a:pPr>
            <a:r>
              <a:rPr lang="en-US" sz="1400"/>
              <a:t>Understanding agent-based OS fundamentals is crucial for building efficient and adaptive multi-agent systems.</a:t>
            </a:r>
          </a:p>
          <a:p>
            <a:pPr marL="0" indent="0">
              <a:spcBef>
                <a:spcPts val="2500"/>
              </a:spcBef>
              <a:spcAft>
                <a:spcPts val="600"/>
              </a:spcAft>
              <a:buFont typeface="Arial" panose="020B0604020202020204" pitchFamily="34" charset="0"/>
              <a:buNone/>
            </a:pPr>
            <a:r>
              <a:rPr lang="en-US" sz="1400" b="1"/>
              <a:t>Memory Mechanisms</a:t>
            </a:r>
          </a:p>
          <a:p>
            <a:pPr marL="0" lvl="1" indent="0">
              <a:spcBef>
                <a:spcPts val="1000"/>
              </a:spcBef>
              <a:spcAft>
                <a:spcPts val="600"/>
              </a:spcAft>
              <a:buFont typeface="Arial" panose="020B0604020202020204" pitchFamily="34" charset="0"/>
              <a:buNone/>
            </a:pPr>
            <a:r>
              <a:rPr lang="en-US" sz="1400"/>
              <a:t>Memory models support intelligent behavior and coordination within multi-agent systems.</a:t>
            </a:r>
          </a:p>
          <a:p>
            <a:pPr marL="0" indent="0">
              <a:spcBef>
                <a:spcPts val="2500"/>
              </a:spcBef>
              <a:spcAft>
                <a:spcPts val="600"/>
              </a:spcAft>
              <a:buFont typeface="Arial" panose="020B0604020202020204" pitchFamily="34" charset="0"/>
              <a:buNone/>
            </a:pPr>
            <a:r>
              <a:rPr lang="en-US" sz="1400" b="1"/>
              <a:t>Advanced Multi-Agent Systems</a:t>
            </a:r>
          </a:p>
          <a:p>
            <a:pPr marL="0" lvl="1" indent="0">
              <a:spcBef>
                <a:spcPts val="1000"/>
              </a:spcBef>
              <a:spcAft>
                <a:spcPts val="600"/>
              </a:spcAft>
              <a:buFont typeface="Arial" panose="020B0604020202020204" pitchFamily="34" charset="0"/>
              <a:buNone/>
            </a:pPr>
            <a:r>
              <a:rPr lang="en-US" sz="1400"/>
              <a:t>Mastering fundamentals leads to creating intelligent, adaptive multi-agent systems for complex tasks.</a:t>
            </a:r>
          </a:p>
        </p:txBody>
      </p:sp>
      <p:sp>
        <p:nvSpPr>
          <p:cNvPr id="4" name="Date Placeholder 3">
            <a:extLst>
              <a:ext uri="{FF2B5EF4-FFF2-40B4-BE49-F238E27FC236}">
                <a16:creationId xmlns:a16="http://schemas.microsoft.com/office/drawing/2014/main" id="{145AB374-1FA5-BA22-786C-F6718532753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7223BC48-ABAD-6F25-AD5A-B684ED737E10}"/>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8ABE557A-5684-6D2A-4CD7-4FC742BD15EF}"/>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21</a:t>
            </a:fld>
            <a:endParaRPr lang="en-US"/>
          </a:p>
        </p:txBody>
      </p:sp>
    </p:spTree>
    <p:extLst>
      <p:ext uri="{BB962C8B-B14F-4D97-AF65-F5344CB8AC3E}">
        <p14:creationId xmlns:p14="http://schemas.microsoft.com/office/powerpoint/2010/main" val="4001145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EBBB-4C38-E0DA-4C53-FC8E5B5E7B05}"/>
              </a:ext>
            </a:extLst>
          </p:cNvPr>
          <p:cNvSpPr>
            <a:spLocks noGrp="1"/>
          </p:cNvSpPr>
          <p:nvPr>
            <p:ph type="title"/>
          </p:nvPr>
        </p:nvSpPr>
        <p:spPr>
          <a:xfrm>
            <a:off x="429768" y="1627318"/>
            <a:ext cx="8430768" cy="1842020"/>
          </a:xfrm>
        </p:spPr>
        <p:txBody>
          <a:bodyPr anchor="b">
            <a:normAutofit/>
          </a:bodyPr>
          <a:lstStyle/>
          <a:p>
            <a:r>
              <a:rPr lang="en-US"/>
              <a:t>Conclusion</a:t>
            </a:r>
          </a:p>
        </p:txBody>
      </p:sp>
      <p:graphicFrame>
        <p:nvGraphicFramePr>
          <p:cNvPr id="10" name="Content Placeholder 2">
            <a:extLst>
              <a:ext uri="{FF2B5EF4-FFF2-40B4-BE49-F238E27FC236}">
                <a16:creationId xmlns:a16="http://schemas.microsoft.com/office/drawing/2014/main" id="{886B8F64-F8B9-1063-0AF5-8C2AA7920A15}"/>
              </a:ext>
            </a:extLst>
          </p:cNvPr>
          <p:cNvGraphicFramePr>
            <a:graphicFrameLocks noGrp="1"/>
          </p:cNvGraphicFramePr>
          <p:nvPr>
            <p:ph sz="quarter" idx="14"/>
            <p:extLst>
              <p:ext uri="{D42A27DB-BD31-4B8C-83A1-F6EECF244321}">
                <p14:modId xmlns:p14="http://schemas.microsoft.com/office/powerpoint/2010/main" val="225246935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8430768"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2660B1B4-035A-695B-2D8C-C15FA98F2083}"/>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1C66C85B-B818-6D35-820A-860EC1F63A01}"/>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466D9D31-7DFB-42FE-6F76-6C56E0410167}"/>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22</a:t>
            </a:fld>
            <a:endParaRPr lang="en-US"/>
          </a:p>
        </p:txBody>
      </p:sp>
    </p:spTree>
    <p:extLst>
      <p:ext uri="{BB962C8B-B14F-4D97-AF65-F5344CB8AC3E}">
        <p14:creationId xmlns:p14="http://schemas.microsoft.com/office/powerpoint/2010/main" val="26240507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A5EF-C90A-E3F7-FE52-7F81C3F19880}"/>
              </a:ext>
            </a:extLst>
          </p:cNvPr>
          <p:cNvSpPr>
            <a:spLocks noGrp="1"/>
          </p:cNvSpPr>
          <p:nvPr>
            <p:ph type="title"/>
          </p:nvPr>
        </p:nvSpPr>
        <p:spPr>
          <a:xfrm>
            <a:off x="431172" y="553616"/>
            <a:ext cx="7914087" cy="4008859"/>
          </a:xfrm>
        </p:spPr>
        <p:txBody>
          <a:bodyPr anchor="t">
            <a:normAutofit/>
          </a:bodyPr>
          <a:lstStyle/>
          <a:p>
            <a:r>
              <a:rPr lang="en-US" sz="5600"/>
              <a:t>Foundational Concepts of Agent-Based Operating Systems</a:t>
            </a:r>
          </a:p>
        </p:txBody>
      </p:sp>
      <p:sp>
        <p:nvSpPr>
          <p:cNvPr id="11" name="Text Placeholder 2">
            <a:extLst>
              <a:ext uri="{FF2B5EF4-FFF2-40B4-BE49-F238E27FC236}">
                <a16:creationId xmlns:a16="http://schemas.microsoft.com/office/drawing/2014/main" id="{7EFC4AA3-7C05-F7FA-0452-FCD0FEB1A899}"/>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4FC30D4F-A6DD-1A03-891B-137E1C35AD13}"/>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182327EE-19A2-1A9A-CD41-1F9825EC2A6F}"/>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7051410-D3C4-B66E-1FD9-181FAECA1758}"/>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a:t>
            </a:fld>
            <a:endParaRPr lang="en-US"/>
          </a:p>
        </p:txBody>
      </p:sp>
    </p:spTree>
    <p:extLst>
      <p:ext uri="{BB962C8B-B14F-4D97-AF65-F5344CB8AC3E}">
        <p14:creationId xmlns:p14="http://schemas.microsoft.com/office/powerpoint/2010/main" val="2242106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3CE0-B17E-2368-4CD0-CE824CDE8602}"/>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3000" b="0" kern="1200" cap="all" baseline="0">
                <a:latin typeface="+mj-lt"/>
                <a:ea typeface="+mj-ea"/>
                <a:cs typeface="+mj-cs"/>
              </a:rPr>
              <a:t>Futuristic OS Interfaces and the Role of AI Agents</a:t>
            </a:r>
          </a:p>
        </p:txBody>
      </p:sp>
      <p:pic>
        <p:nvPicPr>
          <p:cNvPr id="7" name="Content Placeholder 6" descr="A conceptual to show smart homes in a modern mobile application. For example light controlling, appliance, security control, etc..">
            <a:extLst>
              <a:ext uri="{FF2B5EF4-FFF2-40B4-BE49-F238E27FC236}">
                <a16:creationId xmlns:a16="http://schemas.microsoft.com/office/drawing/2014/main" id="{1B91851B-F07E-4066-9CF2-A87F92A6DF53}"/>
              </a:ext>
            </a:extLst>
          </p:cNvPr>
          <p:cNvPicPr>
            <a:picLocks noGrp="1" noChangeAspect="1"/>
          </p:cNvPicPr>
          <p:nvPr>
            <p:ph type="pic" sz="quarter" idx="15"/>
          </p:nvPr>
        </p:nvPicPr>
        <p:blipFill>
          <a:blip r:embed="rId3"/>
          <a:srcRect l="15133" r="16882"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333B7BC5-7562-4F79-9672-5191733B330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AI Agents as Primary Interfaces</a:t>
            </a:r>
          </a:p>
          <a:p>
            <a:pPr marL="0" lvl="1" indent="0">
              <a:lnSpc>
                <a:spcPct val="90000"/>
              </a:lnSpc>
              <a:spcBef>
                <a:spcPts val="1000"/>
              </a:spcBef>
              <a:spcAft>
                <a:spcPts val="600"/>
              </a:spcAft>
              <a:buFont typeface="Arial" panose="020B0604020202020204" pitchFamily="34" charset="0"/>
              <a:buNone/>
            </a:pPr>
            <a:r>
              <a:rPr lang="en-US" sz="1000"/>
              <a:t>AI agents serve as the main interface in futuristic OS, providing intelligent and adaptive user interactions.</a:t>
            </a:r>
          </a:p>
          <a:p>
            <a:pPr marL="0" indent="0">
              <a:lnSpc>
                <a:spcPct val="90000"/>
              </a:lnSpc>
              <a:spcBef>
                <a:spcPts val="2500"/>
              </a:spcBef>
              <a:spcAft>
                <a:spcPts val="600"/>
              </a:spcAft>
              <a:buFont typeface="Arial" panose="020B0604020202020204" pitchFamily="34" charset="0"/>
              <a:buNone/>
            </a:pPr>
            <a:r>
              <a:rPr lang="en-US" sz="1000" b="1"/>
              <a:t>Autonomous Assistance</a:t>
            </a:r>
          </a:p>
          <a:p>
            <a:pPr marL="0" lvl="1" indent="0">
              <a:lnSpc>
                <a:spcPct val="90000"/>
              </a:lnSpc>
              <a:spcBef>
                <a:spcPts val="1000"/>
              </a:spcBef>
              <a:spcAft>
                <a:spcPts val="600"/>
              </a:spcAft>
              <a:buFont typeface="Arial" panose="020B0604020202020204" pitchFamily="34" charset="0"/>
              <a:buNone/>
            </a:pPr>
            <a:r>
              <a:rPr lang="en-US" sz="1000"/>
              <a:t>AI agents autonomously assist users in complex tasks, improving efficiency and user experience.</a:t>
            </a:r>
          </a:p>
          <a:p>
            <a:pPr marL="0" indent="0">
              <a:lnSpc>
                <a:spcPct val="90000"/>
              </a:lnSpc>
              <a:spcBef>
                <a:spcPts val="2500"/>
              </a:spcBef>
              <a:spcAft>
                <a:spcPts val="600"/>
              </a:spcAft>
              <a:buFont typeface="Arial" panose="020B0604020202020204" pitchFamily="34" charset="0"/>
              <a:buNone/>
            </a:pPr>
            <a:r>
              <a:rPr lang="en-US" sz="1000" b="1"/>
              <a:t>Responsive and Context-Aware Systems</a:t>
            </a:r>
          </a:p>
          <a:p>
            <a:pPr marL="0" lvl="1" indent="0">
              <a:lnSpc>
                <a:spcPct val="90000"/>
              </a:lnSpc>
              <a:spcBef>
                <a:spcPts val="1000"/>
              </a:spcBef>
              <a:spcAft>
                <a:spcPts val="600"/>
              </a:spcAft>
              <a:buFont typeface="Arial" panose="020B0604020202020204" pitchFamily="34" charset="0"/>
              <a:buNone/>
            </a:pPr>
            <a:r>
              <a:rPr lang="en-US" sz="1000"/>
              <a:t>Futuristic OS are context-aware, adapting responses based on user environment and needs.</a:t>
            </a:r>
          </a:p>
        </p:txBody>
      </p:sp>
      <p:sp>
        <p:nvSpPr>
          <p:cNvPr id="4" name="Date Placeholder 3">
            <a:extLst>
              <a:ext uri="{FF2B5EF4-FFF2-40B4-BE49-F238E27FC236}">
                <a16:creationId xmlns:a16="http://schemas.microsoft.com/office/drawing/2014/main" id="{7ABC1B52-7743-80A6-0375-E43C519D2C0C}"/>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7F0FAE48-1815-D968-CD78-75A38A07FE24}"/>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EE7C6146-7C3B-6E2F-42F0-375A6BCA6B96}"/>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4</a:t>
            </a:fld>
            <a:endParaRPr lang="en-US"/>
          </a:p>
        </p:txBody>
      </p:sp>
    </p:spTree>
    <p:extLst>
      <p:ext uri="{BB962C8B-B14F-4D97-AF65-F5344CB8AC3E}">
        <p14:creationId xmlns:p14="http://schemas.microsoft.com/office/powerpoint/2010/main" val="3196380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792D-A21D-766D-55E0-2A62F2DB1F7B}"/>
              </a:ext>
            </a:extLst>
          </p:cNvPr>
          <p:cNvSpPr>
            <a:spLocks noGrp="1"/>
          </p:cNvSpPr>
          <p:nvPr>
            <p:ph type="title"/>
          </p:nvPr>
        </p:nvSpPr>
        <p:spPr>
          <a:xfrm>
            <a:off x="431172" y="293302"/>
            <a:ext cx="11125032" cy="965101"/>
          </a:xfrm>
        </p:spPr>
        <p:txBody>
          <a:bodyPr anchor="b">
            <a:normAutofit/>
          </a:bodyPr>
          <a:lstStyle/>
          <a:p>
            <a:r>
              <a:rPr lang="en-US" sz="3000"/>
              <a:t>Agents as Autonomous Entities: Communication, Cooperation, and Conflict</a:t>
            </a:r>
          </a:p>
        </p:txBody>
      </p:sp>
      <p:sp>
        <p:nvSpPr>
          <p:cNvPr id="4" name="Date Placeholder 3">
            <a:extLst>
              <a:ext uri="{FF2B5EF4-FFF2-40B4-BE49-F238E27FC236}">
                <a16:creationId xmlns:a16="http://schemas.microsoft.com/office/drawing/2014/main" id="{7A1E4FA5-E579-7E99-E9D1-8200D929C364}"/>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4FADE225-9F8E-D607-9AA1-90A9C1E3EE0E}"/>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885E6AD7-8C8A-ECEB-3D72-A1CEE3D99085}"/>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5</a:t>
            </a:fld>
            <a:endParaRPr lang="en-US"/>
          </a:p>
        </p:txBody>
      </p:sp>
      <p:graphicFrame>
        <p:nvGraphicFramePr>
          <p:cNvPr id="7" name="Content Placeholder 7">
            <a:extLst>
              <a:ext uri="{FF2B5EF4-FFF2-40B4-BE49-F238E27FC236}">
                <a16:creationId xmlns:a16="http://schemas.microsoft.com/office/drawing/2014/main" id="{A5A7B317-BA38-44CE-99B9-8CB0CB110CE1}"/>
              </a:ext>
            </a:extLst>
          </p:cNvPr>
          <p:cNvGraphicFramePr>
            <a:graphicFrameLocks noGrp="1"/>
          </p:cNvGraphicFramePr>
          <p:nvPr>
            <p:ph idx="1"/>
            <p:extLst>
              <p:ext uri="{D42A27DB-BD31-4B8C-83A1-F6EECF244321}">
                <p14:modId xmlns:p14="http://schemas.microsoft.com/office/powerpoint/2010/main" val="195769892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03874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D526-88CA-DC5C-3217-E90E64CCC646}"/>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Understanding Agent Conflict and Resolution Strategies</a:t>
            </a:r>
          </a:p>
        </p:txBody>
      </p:sp>
      <p:pic>
        <p:nvPicPr>
          <p:cNvPr id="7" name="Content Placeholder 6" descr="Social media people communication message speech bubble">
            <a:extLst>
              <a:ext uri="{FF2B5EF4-FFF2-40B4-BE49-F238E27FC236}">
                <a16:creationId xmlns:a16="http://schemas.microsoft.com/office/drawing/2014/main" id="{FDB3564E-046D-4AE6-8C33-C8FF0F90C9C4}"/>
              </a:ext>
            </a:extLst>
          </p:cNvPr>
          <p:cNvPicPr>
            <a:picLocks noGrp="1" noChangeAspect="1"/>
          </p:cNvPicPr>
          <p:nvPr>
            <p:ph type="pic" sz="quarter" idx="15"/>
          </p:nvPr>
        </p:nvPicPr>
        <p:blipFill>
          <a:blip r:embed="rId3"/>
          <a:srcRect l="5498" r="3851"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D319FBC1-A847-4AF0-9F43-F1B479EEC0C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Causes of Agent Conflict</a:t>
            </a:r>
          </a:p>
          <a:p>
            <a:pPr marL="0" lvl="1" indent="0">
              <a:lnSpc>
                <a:spcPct val="90000"/>
              </a:lnSpc>
              <a:spcBef>
                <a:spcPts val="1000"/>
              </a:spcBef>
              <a:spcAft>
                <a:spcPts val="600"/>
              </a:spcAft>
              <a:buFont typeface="Arial" panose="020B0604020202020204" pitchFamily="34" charset="0"/>
              <a:buNone/>
            </a:pPr>
            <a:r>
              <a:rPr lang="en-US" sz="900"/>
              <a:t>Conflicts arise when agents have competing objectives or compete for limited resources, causing system inefficiencies.</a:t>
            </a:r>
          </a:p>
          <a:p>
            <a:pPr marL="0" indent="0">
              <a:lnSpc>
                <a:spcPct val="90000"/>
              </a:lnSpc>
              <a:spcBef>
                <a:spcPts val="2500"/>
              </a:spcBef>
              <a:spcAft>
                <a:spcPts val="600"/>
              </a:spcAft>
              <a:buFont typeface="Arial" panose="020B0604020202020204" pitchFamily="34" charset="0"/>
              <a:buNone/>
            </a:pPr>
            <a:r>
              <a:rPr lang="en-US" sz="900" b="1"/>
              <a:t>Negotiation Strategy</a:t>
            </a:r>
          </a:p>
          <a:p>
            <a:pPr marL="0" lvl="1" indent="0">
              <a:lnSpc>
                <a:spcPct val="90000"/>
              </a:lnSpc>
              <a:spcBef>
                <a:spcPts val="1000"/>
              </a:spcBef>
              <a:spcAft>
                <a:spcPts val="600"/>
              </a:spcAft>
              <a:buFont typeface="Arial" panose="020B0604020202020204" pitchFamily="34" charset="0"/>
              <a:buNone/>
            </a:pPr>
            <a:r>
              <a:rPr lang="en-US" sz="900"/>
              <a:t>Negotiation involves agents communicating to reach mutually acceptable agreements to resolve conflicts.</a:t>
            </a:r>
          </a:p>
          <a:p>
            <a:pPr marL="0" indent="0">
              <a:lnSpc>
                <a:spcPct val="90000"/>
              </a:lnSpc>
              <a:spcBef>
                <a:spcPts val="2500"/>
              </a:spcBef>
              <a:spcAft>
                <a:spcPts val="600"/>
              </a:spcAft>
              <a:buFont typeface="Arial" panose="020B0604020202020204" pitchFamily="34" charset="0"/>
              <a:buNone/>
            </a:pPr>
            <a:r>
              <a:rPr lang="en-US" sz="900" b="1"/>
              <a:t>Arbitration and Consensus</a:t>
            </a:r>
          </a:p>
          <a:p>
            <a:pPr marL="0" lvl="1" indent="0">
              <a:lnSpc>
                <a:spcPct val="90000"/>
              </a:lnSpc>
              <a:spcBef>
                <a:spcPts val="1000"/>
              </a:spcBef>
              <a:spcAft>
                <a:spcPts val="600"/>
              </a:spcAft>
              <a:buFont typeface="Arial" panose="020B0604020202020204" pitchFamily="34" charset="0"/>
              <a:buNone/>
            </a:pPr>
            <a:r>
              <a:rPr lang="en-US" sz="900"/>
              <a:t>Arbitration uses a neutral third party, while consensus-building ensures agreement among all agents to maintain harmony.</a:t>
            </a:r>
          </a:p>
        </p:txBody>
      </p:sp>
      <p:sp>
        <p:nvSpPr>
          <p:cNvPr id="4" name="Date Placeholder 3">
            <a:extLst>
              <a:ext uri="{FF2B5EF4-FFF2-40B4-BE49-F238E27FC236}">
                <a16:creationId xmlns:a16="http://schemas.microsoft.com/office/drawing/2014/main" id="{88C68299-C07C-0355-0963-4A9544B40C2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8BB463A1-9345-12DF-120E-0924230A1957}"/>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37827CC6-5BB6-CDAF-1549-790D895368A9}"/>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6</a:t>
            </a:fld>
            <a:endParaRPr lang="en-US"/>
          </a:p>
        </p:txBody>
      </p:sp>
    </p:spTree>
    <p:extLst>
      <p:ext uri="{BB962C8B-B14F-4D97-AF65-F5344CB8AC3E}">
        <p14:creationId xmlns:p14="http://schemas.microsoft.com/office/powerpoint/2010/main" val="36091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D583-6AFA-0845-7A32-7F923C45714D}"/>
              </a:ext>
            </a:extLst>
          </p:cNvPr>
          <p:cNvSpPr>
            <a:spLocks noGrp="1"/>
          </p:cNvSpPr>
          <p:nvPr>
            <p:ph type="title"/>
          </p:nvPr>
        </p:nvSpPr>
        <p:spPr>
          <a:xfrm>
            <a:off x="431172" y="553616"/>
            <a:ext cx="7914087" cy="4008859"/>
          </a:xfrm>
        </p:spPr>
        <p:txBody>
          <a:bodyPr anchor="t">
            <a:normAutofit/>
          </a:bodyPr>
          <a:lstStyle/>
          <a:p>
            <a:r>
              <a:rPr lang="en-US"/>
              <a:t>Key Mechanisms Enabling Agent Functionality</a:t>
            </a:r>
          </a:p>
        </p:txBody>
      </p:sp>
      <p:sp>
        <p:nvSpPr>
          <p:cNvPr id="11" name="Text Placeholder 2">
            <a:extLst>
              <a:ext uri="{FF2B5EF4-FFF2-40B4-BE49-F238E27FC236}">
                <a16:creationId xmlns:a16="http://schemas.microsoft.com/office/drawing/2014/main" id="{69CBFC41-D564-E429-F8D5-EEA9B6D1DF2B}"/>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6923C1FC-0645-C97A-4865-764FE4664FE8}"/>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05CC9961-5421-CAD2-E174-BBE95C41392C}"/>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102B1529-60C5-6AC5-C772-2B9D3BF9EDA6}"/>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7</a:t>
            </a:fld>
            <a:endParaRPr lang="en-US"/>
          </a:p>
        </p:txBody>
      </p:sp>
    </p:spTree>
    <p:extLst>
      <p:ext uri="{BB962C8B-B14F-4D97-AF65-F5344CB8AC3E}">
        <p14:creationId xmlns:p14="http://schemas.microsoft.com/office/powerpoint/2010/main" val="769780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4B39-3B3C-7391-B189-1C64D425CF8B}"/>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500" b="0" kern="1200" cap="all" baseline="0">
                <a:latin typeface="+mj-lt"/>
                <a:ea typeface="+mj-ea"/>
                <a:cs typeface="+mj-cs"/>
              </a:rPr>
              <a:t>The Importance of Context in Agent Decision-Making</a:t>
            </a:r>
          </a:p>
        </p:txBody>
      </p:sp>
      <p:pic>
        <p:nvPicPr>
          <p:cNvPr id="7" name="Content Placeholder 6" descr="Female drawing flow chart">
            <a:extLst>
              <a:ext uri="{FF2B5EF4-FFF2-40B4-BE49-F238E27FC236}">
                <a16:creationId xmlns:a16="http://schemas.microsoft.com/office/drawing/2014/main" id="{BBC25275-0ED7-464D-9791-267D1BCBFED5}"/>
              </a:ext>
            </a:extLst>
          </p:cNvPr>
          <p:cNvPicPr>
            <a:picLocks noGrp="1" noChangeAspect="1"/>
          </p:cNvPicPr>
          <p:nvPr>
            <p:ph type="pic" sz="quarter" idx="15"/>
          </p:nvPr>
        </p:nvPicPr>
        <p:blipFill>
          <a:blip r:embed="rId3"/>
          <a:srcRect l="8735" r="12098"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82739DD2-B7BC-4218-B49A-4B8DCBC62FF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Role of Context</a:t>
            </a:r>
          </a:p>
          <a:p>
            <a:pPr marL="0" lvl="1" indent="0">
              <a:lnSpc>
                <a:spcPct val="90000"/>
              </a:lnSpc>
              <a:spcBef>
                <a:spcPts val="1000"/>
              </a:spcBef>
              <a:spcAft>
                <a:spcPts val="600"/>
              </a:spcAft>
              <a:buFont typeface="Arial" panose="020B0604020202020204" pitchFamily="34" charset="0"/>
              <a:buNone/>
            </a:pPr>
            <a:r>
              <a:rPr lang="en-US" sz="1000"/>
              <a:t>Context offers environmental and historical data essential for agents to understand situations accurately.</a:t>
            </a:r>
          </a:p>
          <a:p>
            <a:pPr marL="0" indent="0">
              <a:lnSpc>
                <a:spcPct val="90000"/>
              </a:lnSpc>
              <a:spcBef>
                <a:spcPts val="2500"/>
              </a:spcBef>
              <a:spcAft>
                <a:spcPts val="600"/>
              </a:spcAft>
              <a:buFont typeface="Arial" panose="020B0604020202020204" pitchFamily="34" charset="0"/>
              <a:buNone/>
            </a:pPr>
            <a:r>
              <a:rPr lang="en-US" sz="1000" b="1"/>
              <a:t>Informed Decision-Making</a:t>
            </a:r>
          </a:p>
          <a:p>
            <a:pPr marL="0" lvl="1" indent="0">
              <a:lnSpc>
                <a:spcPct val="90000"/>
              </a:lnSpc>
              <a:spcBef>
                <a:spcPts val="1000"/>
              </a:spcBef>
              <a:spcAft>
                <a:spcPts val="600"/>
              </a:spcAft>
              <a:buFont typeface="Arial" panose="020B0604020202020204" pitchFamily="34" charset="0"/>
              <a:buNone/>
            </a:pPr>
            <a:r>
              <a:rPr lang="en-US" sz="1000"/>
              <a:t>Agents use context to make informed choices that adapt to changing environments effectively.</a:t>
            </a:r>
          </a:p>
          <a:p>
            <a:pPr marL="0" indent="0">
              <a:lnSpc>
                <a:spcPct val="90000"/>
              </a:lnSpc>
              <a:spcBef>
                <a:spcPts val="2500"/>
              </a:spcBef>
              <a:spcAft>
                <a:spcPts val="600"/>
              </a:spcAft>
              <a:buFont typeface="Arial" panose="020B0604020202020204" pitchFamily="34" charset="0"/>
              <a:buNone/>
            </a:pPr>
            <a:r>
              <a:rPr lang="en-US" sz="1000" b="1"/>
              <a:t>Alignment with Goals</a:t>
            </a:r>
          </a:p>
          <a:p>
            <a:pPr marL="0" lvl="1" indent="0">
              <a:lnSpc>
                <a:spcPct val="90000"/>
              </a:lnSpc>
              <a:spcBef>
                <a:spcPts val="1000"/>
              </a:spcBef>
              <a:spcAft>
                <a:spcPts val="600"/>
              </a:spcAft>
              <a:buFont typeface="Arial" panose="020B0604020202020204" pitchFamily="34" charset="0"/>
              <a:buNone/>
            </a:pPr>
            <a:r>
              <a:rPr lang="en-US" sz="1000"/>
              <a:t>Context helps ensure decisions align with overall system goals and desired outcomes.</a:t>
            </a:r>
          </a:p>
        </p:txBody>
      </p:sp>
      <p:sp>
        <p:nvSpPr>
          <p:cNvPr id="4" name="Date Placeholder 3">
            <a:extLst>
              <a:ext uri="{FF2B5EF4-FFF2-40B4-BE49-F238E27FC236}">
                <a16:creationId xmlns:a16="http://schemas.microsoft.com/office/drawing/2014/main" id="{A3CC8460-ECFA-5BC7-6399-96DE181C738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83EE7444-0FEB-68E1-5817-22EF539A0D85}"/>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5E52F1AF-EF67-43F1-9A81-439336079237}"/>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8</a:t>
            </a:fld>
            <a:endParaRPr lang="en-US"/>
          </a:p>
        </p:txBody>
      </p:sp>
    </p:spTree>
    <p:extLst>
      <p:ext uri="{BB962C8B-B14F-4D97-AF65-F5344CB8AC3E}">
        <p14:creationId xmlns:p14="http://schemas.microsoft.com/office/powerpoint/2010/main" val="67271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3B65E-570A-F967-546B-1F12A086E388}"/>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Tracking State with Shared Variables Across Agents</a:t>
            </a:r>
          </a:p>
        </p:txBody>
      </p:sp>
      <p:pic>
        <p:nvPicPr>
          <p:cNvPr id="7" name="Content Placeholder 6"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CF6092FB-C7C6-436E-A418-F5A9DCABDEAD}"/>
              </a:ext>
            </a:extLst>
          </p:cNvPr>
          <p:cNvPicPr>
            <a:picLocks noGrp="1" noChangeAspect="1"/>
          </p:cNvPicPr>
          <p:nvPr>
            <p:ph type="pic" sz="quarter" idx="15"/>
          </p:nvPr>
        </p:nvPicPr>
        <p:blipFill>
          <a:blip r:embed="rId3"/>
          <a:srcRect l="2712" r="16612"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55541037-1CA1-4946-BE95-B19BEE5D778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Consistent State Maintenance</a:t>
            </a:r>
          </a:p>
          <a:p>
            <a:pPr marL="0" lvl="1" indent="0">
              <a:lnSpc>
                <a:spcPct val="90000"/>
              </a:lnSpc>
              <a:spcBef>
                <a:spcPts val="1000"/>
              </a:spcBef>
              <a:spcAft>
                <a:spcPts val="600"/>
              </a:spcAft>
              <a:buFont typeface="Arial" panose="020B0604020202020204" pitchFamily="34" charset="0"/>
              <a:buNone/>
            </a:pPr>
            <a:r>
              <a:rPr lang="en-US" sz="1000"/>
              <a:t>Shared variables ensure all agents have access to the same state information, maintaining consistency.</a:t>
            </a:r>
          </a:p>
          <a:p>
            <a:pPr marL="0" indent="0">
              <a:lnSpc>
                <a:spcPct val="90000"/>
              </a:lnSpc>
              <a:spcBef>
                <a:spcPts val="2500"/>
              </a:spcBef>
              <a:spcAft>
                <a:spcPts val="600"/>
              </a:spcAft>
              <a:buFont typeface="Arial" panose="020B0604020202020204" pitchFamily="34" charset="0"/>
              <a:buNone/>
            </a:pPr>
            <a:r>
              <a:rPr lang="en-US" sz="1000" b="1"/>
              <a:t>Agent Coordination</a:t>
            </a:r>
          </a:p>
          <a:p>
            <a:pPr marL="0" lvl="1" indent="0">
              <a:lnSpc>
                <a:spcPct val="90000"/>
              </a:lnSpc>
              <a:spcBef>
                <a:spcPts val="1000"/>
              </a:spcBef>
              <a:spcAft>
                <a:spcPts val="600"/>
              </a:spcAft>
              <a:buFont typeface="Arial" panose="020B0604020202020204" pitchFamily="34" charset="0"/>
              <a:buNone/>
            </a:pPr>
            <a:r>
              <a:rPr lang="en-US" sz="1000"/>
              <a:t>Shared variables enable agents to coordinate their actions effectively in changing environments.</a:t>
            </a:r>
          </a:p>
          <a:p>
            <a:pPr marL="0" indent="0">
              <a:lnSpc>
                <a:spcPct val="90000"/>
              </a:lnSpc>
              <a:spcBef>
                <a:spcPts val="2500"/>
              </a:spcBef>
              <a:spcAft>
                <a:spcPts val="600"/>
              </a:spcAft>
              <a:buFont typeface="Arial" panose="020B0604020202020204" pitchFamily="34" charset="0"/>
              <a:buNone/>
            </a:pPr>
            <a:r>
              <a:rPr lang="en-US" sz="1000" b="1"/>
              <a:t>Dynamic Environment Adaptation</a:t>
            </a:r>
          </a:p>
          <a:p>
            <a:pPr marL="0" lvl="1" indent="0">
              <a:lnSpc>
                <a:spcPct val="90000"/>
              </a:lnSpc>
              <a:spcBef>
                <a:spcPts val="1000"/>
              </a:spcBef>
              <a:spcAft>
                <a:spcPts val="600"/>
              </a:spcAft>
              <a:buFont typeface="Arial" panose="020B0604020202020204" pitchFamily="34" charset="0"/>
              <a:buNone/>
            </a:pPr>
            <a:r>
              <a:rPr lang="en-US" sz="1000"/>
              <a:t>Maintaining shared variables supports agents adapting to dynamic and evolving situations simultaneously.</a:t>
            </a:r>
          </a:p>
        </p:txBody>
      </p:sp>
      <p:sp>
        <p:nvSpPr>
          <p:cNvPr id="4" name="Date Placeholder 3">
            <a:extLst>
              <a:ext uri="{FF2B5EF4-FFF2-40B4-BE49-F238E27FC236}">
                <a16:creationId xmlns:a16="http://schemas.microsoft.com/office/drawing/2014/main" id="{7310FB45-22F0-21E1-F162-3D4AD4034A84}"/>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11/9/2025</a:t>
            </a:fld>
            <a:endParaRPr lang="en-US"/>
          </a:p>
        </p:txBody>
      </p:sp>
      <p:sp>
        <p:nvSpPr>
          <p:cNvPr id="5" name="Footer Placeholder 4">
            <a:extLst>
              <a:ext uri="{FF2B5EF4-FFF2-40B4-BE49-F238E27FC236}">
                <a16:creationId xmlns:a16="http://schemas.microsoft.com/office/drawing/2014/main" id="{40E03630-D7B1-C50B-35A3-4A18A6E0C77C}"/>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B8254F18-CAA3-7EAC-408C-9E15312C6CB2}"/>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9</a:t>
            </a:fld>
            <a:endParaRPr lang="en-US"/>
          </a:p>
        </p:txBody>
      </p:sp>
    </p:spTree>
    <p:extLst>
      <p:ext uri="{BB962C8B-B14F-4D97-AF65-F5344CB8AC3E}">
        <p14:creationId xmlns:p14="http://schemas.microsoft.com/office/powerpoint/2010/main" val="4022092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1923</Words>
  <Application>Microsoft Office PowerPoint</Application>
  <PresentationFormat>Widescreen</PresentationFormat>
  <Paragraphs>231</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Arial</vt:lpstr>
      <vt:lpstr>Neue Haas Grotesk Text Pro</vt:lpstr>
      <vt:lpstr>OasisVTI</vt:lpstr>
      <vt:lpstr>LLMs as Operating Systems: Agent Memory – A Comprehensive Exploration</vt:lpstr>
      <vt:lpstr>Presentation Agenda</vt:lpstr>
      <vt:lpstr>Foundational Concepts of Agent-Based Operating Systems</vt:lpstr>
      <vt:lpstr>Futuristic OS Interfaces and the Role of AI Agents</vt:lpstr>
      <vt:lpstr>Agents as Autonomous Entities: Communication, Cooperation, and Conflict</vt:lpstr>
      <vt:lpstr>Understanding Agent Conflict and Resolution Strategies</vt:lpstr>
      <vt:lpstr>Key Mechanisms Enabling Agent Functionality</vt:lpstr>
      <vt:lpstr>The Importance of Context in Agent Decision-Making</vt:lpstr>
      <vt:lpstr>Tracking State with Shared Variables Across Agents</vt:lpstr>
      <vt:lpstr>Communication Protocols for Effective Agent Interaction</vt:lpstr>
      <vt:lpstr>Memory Management: Storing and Recalling Information Efficiently</vt:lpstr>
      <vt:lpstr>Reasoning and Collaboration in Multi-Agent Systems</vt:lpstr>
      <vt:lpstr>Partial Observability and Inference in Uncertain Environments</vt:lpstr>
      <vt:lpstr>Inference Techniques for Agent Reasoning Under Uncertainty</vt:lpstr>
      <vt:lpstr>Collaboration: Sharing Resources, Coordinating, and Learning Together</vt:lpstr>
      <vt:lpstr>Agent Negotiation, Real-World Applications, and Evolution</vt:lpstr>
      <vt:lpstr>Decision-Making Processes and Negotiation Among Agents</vt:lpstr>
      <vt:lpstr>Negotiation Strategies for Resolving Preferences and Goals</vt:lpstr>
      <vt:lpstr>Applications of Multi-Agent Systems in Robotics, Finance, and Logistics</vt:lpstr>
      <vt:lpstr>Learning, Adaptation, and Agent Evolution Through Feedback</vt:lpstr>
      <vt:lpstr>Course Conclusion: Mastering Multi-Agent System Fundamentals and Memory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Sisovin Chieng</dc:creator>
  <cp:lastModifiedBy>Sisovin Chieng</cp:lastModifiedBy>
  <cp:revision>1</cp:revision>
  <dcterms:created xsi:type="dcterms:W3CDTF">2025-11-07T14:42:06Z</dcterms:created>
  <dcterms:modified xsi:type="dcterms:W3CDTF">2025-11-09T05:35:55Z</dcterms:modified>
</cp:coreProperties>
</file>